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4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7" r:id="rId14"/>
    <p:sldId id="288" r:id="rId15"/>
    <p:sldId id="290" r:id="rId16"/>
    <p:sldId id="291" r:id="rId17"/>
    <p:sldId id="292" r:id="rId18"/>
    <p:sldId id="289" r:id="rId19"/>
    <p:sldId id="293" r:id="rId20"/>
    <p:sldId id="295" r:id="rId21"/>
    <p:sldId id="296" r:id="rId22"/>
    <p:sldId id="29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5AE481-1BC4-4695-A1BF-F85FB017CC5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39DA58-613C-493A-AAE1-D2EFCA7E824A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15 учебных предметных кабинетов, в </a:t>
          </a:r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т.ч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кабинет информатики с 12 компьютерами, в 8 кабинетах имеются компьютеры и мультимедиа (4 ученика  на 1 компьютер); 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4F468F-5F90-4C1B-B194-6FEF6A571107}" type="parTrans" cxnId="{2DA944D3-D591-454D-BADB-9F44B417FF85}">
      <dgm:prSet/>
      <dgm:spPr/>
      <dgm:t>
        <a:bodyPr/>
        <a:lstStyle/>
        <a:p>
          <a:endParaRPr lang="ru-RU"/>
        </a:p>
      </dgm:t>
    </dgm:pt>
    <dgm:pt modelId="{1784F1CE-FF60-451D-B0A6-23A8DDF695DC}" type="sibTrans" cxnId="{2DA944D3-D591-454D-BADB-9F44B417FF85}">
      <dgm:prSet/>
      <dgm:spPr/>
      <dgm:t>
        <a:bodyPr/>
        <a:lstStyle/>
        <a:p>
          <a:endParaRPr lang="ru-RU"/>
        </a:p>
      </dgm:t>
    </dgm:pt>
    <dgm:pt modelId="{079D4478-673F-4ED7-AA4A-2B23CB79178D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имеется три  полнокомплектных кабинета: русский язык, химия, география,  один не полнокомплектный кабинет – физика; </a:t>
          </a:r>
          <a:endParaRPr lang="ru-RU" b="1" dirty="0">
            <a:solidFill>
              <a:schemeClr val="tx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193468D-948F-4F9C-9207-965B265BF4DF}" type="parTrans" cxnId="{36E15D14-11FE-4E3D-B514-4DDA30819142}">
      <dgm:prSet/>
      <dgm:spPr/>
      <dgm:t>
        <a:bodyPr/>
        <a:lstStyle/>
        <a:p>
          <a:endParaRPr lang="ru-RU"/>
        </a:p>
      </dgm:t>
    </dgm:pt>
    <dgm:pt modelId="{C3F7C246-C463-49E5-BF86-DF57B7EE0C65}" type="sibTrans" cxnId="{36E15D14-11FE-4E3D-B514-4DDA30819142}">
      <dgm:prSet/>
      <dgm:spPr/>
      <dgm:t>
        <a:bodyPr/>
        <a:lstStyle/>
        <a:p>
          <a:endParaRPr lang="ru-RU"/>
        </a:p>
      </dgm:t>
    </dgm:pt>
    <dgm:pt modelId="{862B3FB6-DDDA-499F-B7B9-17C605B01342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 швейная мастерская и мастерская для занятий техническим трудом;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E6AA79-20B5-4CED-A369-25FCC7DB7F5E}" type="parTrans" cxnId="{AE473E04-5587-486E-A4DB-D3AABB414AC7}">
      <dgm:prSet/>
      <dgm:spPr/>
      <dgm:t>
        <a:bodyPr/>
        <a:lstStyle/>
        <a:p>
          <a:endParaRPr lang="ru-RU"/>
        </a:p>
      </dgm:t>
    </dgm:pt>
    <dgm:pt modelId="{F9307598-D58D-435E-91DA-C6D3E88B8803}" type="sibTrans" cxnId="{AE473E04-5587-486E-A4DB-D3AABB414AC7}">
      <dgm:prSet/>
      <dgm:spPr/>
      <dgm:t>
        <a:bodyPr/>
        <a:lstStyle/>
        <a:p>
          <a:endParaRPr lang="ru-RU"/>
        </a:p>
      </dgm:t>
    </dgm:pt>
    <dgm:pt modelId="{61CDB098-00E0-4F87-9FF4-78128B6A0320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компьютеры установлены у всех членов администрации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804FAE-6063-471E-A9B4-489DCD7418F3}" type="parTrans" cxnId="{A0E01C29-01A8-49D5-AB98-5DD663B56994}">
      <dgm:prSet/>
      <dgm:spPr/>
      <dgm:t>
        <a:bodyPr/>
        <a:lstStyle/>
        <a:p>
          <a:endParaRPr lang="ru-RU"/>
        </a:p>
      </dgm:t>
    </dgm:pt>
    <dgm:pt modelId="{75194BDB-CCD7-4331-848D-AE20513CA55F}" type="sibTrans" cxnId="{A0E01C29-01A8-49D5-AB98-5DD663B56994}">
      <dgm:prSet/>
      <dgm:spPr/>
      <dgm:t>
        <a:bodyPr/>
        <a:lstStyle/>
        <a:p>
          <a:endParaRPr lang="ru-RU"/>
        </a:p>
      </dgm:t>
    </dgm:pt>
    <dgm:pt modelId="{135436CE-5E46-4F2D-91F2-F2AB48E00B3E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медиатека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насчитывает более 150 электронных учебников и пособий, 84 видеокассеты и 33 аудиокассеты, которые активно используются на уроках и во внеурочное время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;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F930533-80A8-4BFA-9416-ED7C04FF09FB}" type="parTrans" cxnId="{984CAB80-7830-46FB-BD23-9DB0010F182B}">
      <dgm:prSet/>
      <dgm:spPr/>
      <dgm:t>
        <a:bodyPr/>
        <a:lstStyle/>
        <a:p>
          <a:endParaRPr lang="ru-RU"/>
        </a:p>
      </dgm:t>
    </dgm:pt>
    <dgm:pt modelId="{F0E0F411-0C46-42C4-A30B-B9BB5DDC5D05}" type="sibTrans" cxnId="{984CAB80-7830-46FB-BD23-9DB0010F182B}">
      <dgm:prSet/>
      <dgm:spPr/>
      <dgm:t>
        <a:bodyPr/>
        <a:lstStyle/>
        <a:p>
          <a:endParaRPr lang="ru-RU"/>
        </a:p>
      </dgm:t>
    </dgm:pt>
    <dgm:pt modelId="{C582F4C1-10E0-4560-8CDF-AD64BCC55FFC}" type="pres">
      <dgm:prSet presAssocID="{CA5AE481-1BC4-4695-A1BF-F85FB017CC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96D021-D6EB-4D8F-91D2-0746BB86607A}" type="pres">
      <dgm:prSet presAssocID="{1F39DA58-613C-493A-AAE1-D2EFCA7E824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9901E-443A-4A86-BB37-925E6AE3561D}" type="pres">
      <dgm:prSet presAssocID="{1784F1CE-FF60-451D-B0A6-23A8DDF695DC}" presName="sibTrans" presStyleCnt="0"/>
      <dgm:spPr/>
    </dgm:pt>
    <dgm:pt modelId="{20B441D5-C732-46DF-A4F3-58055FAECB64}" type="pres">
      <dgm:prSet presAssocID="{079D4478-673F-4ED7-AA4A-2B23CB79178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A8B59-BB02-4534-82DC-033C359193D8}" type="pres">
      <dgm:prSet presAssocID="{C3F7C246-C463-49E5-BF86-DF57B7EE0C65}" presName="sibTrans" presStyleCnt="0"/>
      <dgm:spPr/>
    </dgm:pt>
    <dgm:pt modelId="{8ED75E88-263A-4F37-AB12-966EB85CB81F}" type="pres">
      <dgm:prSet presAssocID="{862B3FB6-DDDA-499F-B7B9-17C605B0134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760E7-0CF4-4702-84E5-F9D82F62DFCB}" type="pres">
      <dgm:prSet presAssocID="{F9307598-D58D-435E-91DA-C6D3E88B8803}" presName="sibTrans" presStyleCnt="0"/>
      <dgm:spPr/>
    </dgm:pt>
    <dgm:pt modelId="{F707B792-D72D-4828-AF17-C2E18DB96640}" type="pres">
      <dgm:prSet presAssocID="{61CDB098-00E0-4F87-9FF4-78128B6A032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05C91-82A8-4FBC-8DE5-365B3C3AEA50}" type="pres">
      <dgm:prSet presAssocID="{75194BDB-CCD7-4331-848D-AE20513CA55F}" presName="sibTrans" presStyleCnt="0"/>
      <dgm:spPr/>
    </dgm:pt>
    <dgm:pt modelId="{DF74128B-0FCC-4BB6-B0CE-6284BC2694F1}" type="pres">
      <dgm:prSet presAssocID="{135436CE-5E46-4F2D-91F2-F2AB48E00B3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A944D3-D591-454D-BADB-9F44B417FF85}" srcId="{CA5AE481-1BC4-4695-A1BF-F85FB017CC5F}" destId="{1F39DA58-613C-493A-AAE1-D2EFCA7E824A}" srcOrd="0" destOrd="0" parTransId="{EC4F468F-5F90-4C1B-B194-6FEF6A571107}" sibTransId="{1784F1CE-FF60-451D-B0A6-23A8DDF695DC}"/>
    <dgm:cxn modelId="{984CAB80-7830-46FB-BD23-9DB0010F182B}" srcId="{CA5AE481-1BC4-4695-A1BF-F85FB017CC5F}" destId="{135436CE-5E46-4F2D-91F2-F2AB48E00B3E}" srcOrd="4" destOrd="0" parTransId="{6F930533-80A8-4BFA-9416-ED7C04FF09FB}" sibTransId="{F0E0F411-0C46-42C4-A30B-B9BB5DDC5D05}"/>
    <dgm:cxn modelId="{78A47108-5073-4D43-B645-F27CEE2E45EF}" type="presOf" srcId="{862B3FB6-DDDA-499F-B7B9-17C605B01342}" destId="{8ED75E88-263A-4F37-AB12-966EB85CB81F}" srcOrd="0" destOrd="0" presId="urn:microsoft.com/office/officeart/2005/8/layout/default#1"/>
    <dgm:cxn modelId="{AE473E04-5587-486E-A4DB-D3AABB414AC7}" srcId="{CA5AE481-1BC4-4695-A1BF-F85FB017CC5F}" destId="{862B3FB6-DDDA-499F-B7B9-17C605B01342}" srcOrd="2" destOrd="0" parTransId="{F9E6AA79-20B5-4CED-A369-25FCC7DB7F5E}" sibTransId="{F9307598-D58D-435E-91DA-C6D3E88B8803}"/>
    <dgm:cxn modelId="{3C815C37-6750-461F-9AC6-D146A85735AE}" type="presOf" srcId="{CA5AE481-1BC4-4695-A1BF-F85FB017CC5F}" destId="{C582F4C1-10E0-4560-8CDF-AD64BCC55FFC}" srcOrd="0" destOrd="0" presId="urn:microsoft.com/office/officeart/2005/8/layout/default#1"/>
    <dgm:cxn modelId="{619BA0CF-46A6-4C58-9855-1F3784259F10}" type="presOf" srcId="{61CDB098-00E0-4F87-9FF4-78128B6A0320}" destId="{F707B792-D72D-4828-AF17-C2E18DB96640}" srcOrd="0" destOrd="0" presId="urn:microsoft.com/office/officeart/2005/8/layout/default#1"/>
    <dgm:cxn modelId="{36E15D14-11FE-4E3D-B514-4DDA30819142}" srcId="{CA5AE481-1BC4-4695-A1BF-F85FB017CC5F}" destId="{079D4478-673F-4ED7-AA4A-2B23CB79178D}" srcOrd="1" destOrd="0" parTransId="{7193468D-948F-4F9C-9207-965B265BF4DF}" sibTransId="{C3F7C246-C463-49E5-BF86-DF57B7EE0C65}"/>
    <dgm:cxn modelId="{F375D627-84A0-4009-9F29-B43A8C45BF94}" type="presOf" srcId="{079D4478-673F-4ED7-AA4A-2B23CB79178D}" destId="{20B441D5-C732-46DF-A4F3-58055FAECB64}" srcOrd="0" destOrd="0" presId="urn:microsoft.com/office/officeart/2005/8/layout/default#1"/>
    <dgm:cxn modelId="{9D913C15-52F1-4413-8D0E-F5527E6F9ACE}" type="presOf" srcId="{1F39DA58-613C-493A-AAE1-D2EFCA7E824A}" destId="{7396D021-D6EB-4D8F-91D2-0746BB86607A}" srcOrd="0" destOrd="0" presId="urn:microsoft.com/office/officeart/2005/8/layout/default#1"/>
    <dgm:cxn modelId="{A0E01C29-01A8-49D5-AB98-5DD663B56994}" srcId="{CA5AE481-1BC4-4695-A1BF-F85FB017CC5F}" destId="{61CDB098-00E0-4F87-9FF4-78128B6A0320}" srcOrd="3" destOrd="0" parTransId="{E0804FAE-6063-471E-A9B4-489DCD7418F3}" sibTransId="{75194BDB-CCD7-4331-848D-AE20513CA55F}"/>
    <dgm:cxn modelId="{C057DBCE-A2CB-4D13-9592-96E769BAE81D}" type="presOf" srcId="{135436CE-5E46-4F2D-91F2-F2AB48E00B3E}" destId="{DF74128B-0FCC-4BB6-B0CE-6284BC2694F1}" srcOrd="0" destOrd="0" presId="urn:microsoft.com/office/officeart/2005/8/layout/default#1"/>
    <dgm:cxn modelId="{EEF30044-1660-48D4-8EF0-5B50CDADD356}" type="presParOf" srcId="{C582F4C1-10E0-4560-8CDF-AD64BCC55FFC}" destId="{7396D021-D6EB-4D8F-91D2-0746BB86607A}" srcOrd="0" destOrd="0" presId="urn:microsoft.com/office/officeart/2005/8/layout/default#1"/>
    <dgm:cxn modelId="{DE7A54E0-0460-4E8E-A5F9-5DF85A0F1894}" type="presParOf" srcId="{C582F4C1-10E0-4560-8CDF-AD64BCC55FFC}" destId="{F099901E-443A-4A86-BB37-925E6AE3561D}" srcOrd="1" destOrd="0" presId="urn:microsoft.com/office/officeart/2005/8/layout/default#1"/>
    <dgm:cxn modelId="{49FB8975-894D-4BC1-ACA7-F054DA89B7A8}" type="presParOf" srcId="{C582F4C1-10E0-4560-8CDF-AD64BCC55FFC}" destId="{20B441D5-C732-46DF-A4F3-58055FAECB64}" srcOrd="2" destOrd="0" presId="urn:microsoft.com/office/officeart/2005/8/layout/default#1"/>
    <dgm:cxn modelId="{058BD9B5-0EC2-4B5C-9702-90847FFCCBB9}" type="presParOf" srcId="{C582F4C1-10E0-4560-8CDF-AD64BCC55FFC}" destId="{EB7A8B59-BB02-4534-82DC-033C359193D8}" srcOrd="3" destOrd="0" presId="urn:microsoft.com/office/officeart/2005/8/layout/default#1"/>
    <dgm:cxn modelId="{340F54CE-F3A2-4952-9E46-61F7679AA471}" type="presParOf" srcId="{C582F4C1-10E0-4560-8CDF-AD64BCC55FFC}" destId="{8ED75E88-263A-4F37-AB12-966EB85CB81F}" srcOrd="4" destOrd="0" presId="urn:microsoft.com/office/officeart/2005/8/layout/default#1"/>
    <dgm:cxn modelId="{AF25452A-9116-4B74-84B5-1188DF4F2265}" type="presParOf" srcId="{C582F4C1-10E0-4560-8CDF-AD64BCC55FFC}" destId="{C6C760E7-0CF4-4702-84E5-F9D82F62DFCB}" srcOrd="5" destOrd="0" presId="urn:microsoft.com/office/officeart/2005/8/layout/default#1"/>
    <dgm:cxn modelId="{136D4C43-EBD1-446C-9247-04D5C623B9DD}" type="presParOf" srcId="{C582F4C1-10E0-4560-8CDF-AD64BCC55FFC}" destId="{F707B792-D72D-4828-AF17-C2E18DB96640}" srcOrd="6" destOrd="0" presId="urn:microsoft.com/office/officeart/2005/8/layout/default#1"/>
    <dgm:cxn modelId="{93C88947-C232-4649-90A7-98BE42D9F628}" type="presParOf" srcId="{C582F4C1-10E0-4560-8CDF-AD64BCC55FFC}" destId="{3AA05C91-82A8-4FBC-8DE5-365B3C3AEA50}" srcOrd="7" destOrd="0" presId="urn:microsoft.com/office/officeart/2005/8/layout/default#1"/>
    <dgm:cxn modelId="{7CD85827-9B01-4075-89CB-8EE40FABBE2F}" type="presParOf" srcId="{C582F4C1-10E0-4560-8CDF-AD64BCC55FFC}" destId="{DF74128B-0FCC-4BB6-B0CE-6284BC2694F1}" srcOrd="8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2E5D6C-2D2E-4328-80E8-493BA4AFF12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3E16F6F-C0ED-42B3-94E3-3ED7515EFADB}">
      <dgm:prSet phldrT="[Текст]"/>
      <dgm:spPr>
        <a:solidFill>
          <a:srgbClr val="7030A0"/>
        </a:solidFill>
      </dgm:spPr>
      <dgm:t>
        <a:bodyPr/>
        <a:lstStyle/>
        <a:p>
          <a:r>
            <a:rPr lang="ru-RU" i="1" dirty="0" smtClean="0">
              <a:latin typeface="Times New Roman" pitchFamily="18" charset="0"/>
              <a:cs typeface="Times New Roman" pitchFamily="18" charset="0"/>
            </a:rPr>
            <a:t>Аттестация: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                  высшая категория –    2человека (11%),           первая категория   -   10 человек  (56%),              вторая категория   -    3 человека (17%),    соответствие          -    2 человека (11%),                   не имеют категории – 1человек (5,5%) 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795B0C0-DF47-4A20-88FE-8EA2A88E893E}" type="parTrans" cxnId="{C4A37BF3-84D7-47C2-8F32-2FE84370D96F}">
      <dgm:prSet/>
      <dgm:spPr/>
      <dgm:t>
        <a:bodyPr/>
        <a:lstStyle/>
        <a:p>
          <a:endParaRPr lang="ru-RU"/>
        </a:p>
      </dgm:t>
    </dgm:pt>
    <dgm:pt modelId="{F4C290ED-A1DE-4C36-ADC0-5AC86EB15C3A}" type="sibTrans" cxnId="{C4A37BF3-84D7-47C2-8F32-2FE84370D96F}">
      <dgm:prSet/>
      <dgm:spPr/>
      <dgm:t>
        <a:bodyPr/>
        <a:lstStyle/>
        <a:p>
          <a:endParaRPr lang="ru-RU"/>
        </a:p>
      </dgm:t>
    </dgm:pt>
    <dgm:pt modelId="{D8E9B760-75BE-4A1D-88B3-6ABDF8DE5299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5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rPr>
            <a:t>Учителя своевременно проходят </a:t>
          </a:r>
          <a:r>
            <a:rPr lang="ru-RU" sz="6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rPr>
            <a:t>курсовую подготовку:  2009 год   -    12 курсовых мероприятий, 9 учителей ,    2010 год   –   18 курсовых мероприятий, 12 учителей,     2011 год   –     4 курсовых мероприятия,   4  учителя, </a:t>
          </a:r>
          <a:r>
            <a:rPr lang="ru-RU" sz="600" b="1" dirty="0" err="1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rPr>
            <a:t>вебинары</a:t>
          </a:r>
          <a:r>
            <a:rPr lang="ru-RU" sz="6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rPr>
            <a:t> – 8 учителей,       2012 год   -      9 курсовых мероприятий,   9  учителей, </a:t>
          </a:r>
          <a:r>
            <a:rPr lang="ru-RU" sz="600" b="1" dirty="0" err="1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rPr>
            <a:t>вебинары</a:t>
          </a:r>
          <a:r>
            <a:rPr lang="ru-RU" sz="6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rPr>
            <a:t> – 24 учителя</a:t>
          </a:r>
          <a:endParaRPr lang="ru-RU" sz="600" b="1" dirty="0">
            <a:solidFill>
              <a:schemeClr val="accent3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6897D1-DEB5-411B-BBF2-CA0020DE3DDE}" type="sibTrans" cxnId="{F9EEB1DA-949C-416B-A07E-674EA68F3F4C}">
      <dgm:prSet/>
      <dgm:spPr/>
      <dgm:t>
        <a:bodyPr/>
        <a:lstStyle/>
        <a:p>
          <a:endParaRPr lang="ru-RU"/>
        </a:p>
      </dgm:t>
    </dgm:pt>
    <dgm:pt modelId="{843C136A-771D-428D-AC49-3C497B73971D}" type="parTrans" cxnId="{F9EEB1DA-949C-416B-A07E-674EA68F3F4C}">
      <dgm:prSet/>
      <dgm:spPr/>
      <dgm:t>
        <a:bodyPr/>
        <a:lstStyle/>
        <a:p>
          <a:endParaRPr lang="ru-RU"/>
        </a:p>
      </dgm:t>
    </dgm:pt>
    <dgm:pt modelId="{C30A81F0-5B41-4B2B-A7D4-B6861B4C301D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В школе работают 18  педагогов, укомплектованность штатов – 100%,  3 совместителя,  вакансий нет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2748CFA-F421-4492-8462-F9BCE421211D}" type="sibTrans" cxnId="{A0240F6C-093C-4029-A051-3BE9DC9D34EF}">
      <dgm:prSet/>
      <dgm:spPr/>
      <dgm:t>
        <a:bodyPr/>
        <a:lstStyle/>
        <a:p>
          <a:endParaRPr lang="ru-RU"/>
        </a:p>
      </dgm:t>
    </dgm:pt>
    <dgm:pt modelId="{1F6AC254-AB06-4A04-8698-1111BBBCBF70}" type="parTrans" cxnId="{A0240F6C-093C-4029-A051-3BE9DC9D34EF}">
      <dgm:prSet/>
      <dgm:spPr/>
      <dgm:t>
        <a:bodyPr/>
        <a:lstStyle/>
        <a:p>
          <a:endParaRPr lang="ru-RU"/>
        </a:p>
      </dgm:t>
    </dgm:pt>
    <dgm:pt modelId="{72A48BDF-8A27-4984-9E36-D3304E193D12}" type="pres">
      <dgm:prSet presAssocID="{242E5D6C-2D2E-4328-80E8-493BA4AFF128}" presName="compositeShape" presStyleCnt="0">
        <dgm:presLayoutVars>
          <dgm:chMax val="7"/>
          <dgm:dir/>
          <dgm:resizeHandles val="exact"/>
        </dgm:presLayoutVars>
      </dgm:prSet>
      <dgm:spPr/>
    </dgm:pt>
    <dgm:pt modelId="{1FB3D3F8-B741-4DAD-8C2B-3DEC3E71EAE1}" type="pres">
      <dgm:prSet presAssocID="{242E5D6C-2D2E-4328-80E8-493BA4AFF128}" presName="wedge1" presStyleLbl="node1" presStyleIdx="0" presStyleCnt="3"/>
      <dgm:spPr/>
      <dgm:t>
        <a:bodyPr/>
        <a:lstStyle/>
        <a:p>
          <a:endParaRPr lang="ru-RU"/>
        </a:p>
      </dgm:t>
    </dgm:pt>
    <dgm:pt modelId="{0C6FB21B-E455-475F-A74F-4F39105BD7F1}" type="pres">
      <dgm:prSet presAssocID="{242E5D6C-2D2E-4328-80E8-493BA4AFF128}" presName="dummy1a" presStyleCnt="0"/>
      <dgm:spPr/>
    </dgm:pt>
    <dgm:pt modelId="{AA2542E0-E2B6-40A4-AB43-AE024CECF985}" type="pres">
      <dgm:prSet presAssocID="{242E5D6C-2D2E-4328-80E8-493BA4AFF128}" presName="dummy1b" presStyleCnt="0"/>
      <dgm:spPr/>
    </dgm:pt>
    <dgm:pt modelId="{FA6777EC-9694-444A-B05B-EBC964A864D7}" type="pres">
      <dgm:prSet presAssocID="{242E5D6C-2D2E-4328-80E8-493BA4AFF1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26C3E-AC18-4DB9-AD3C-D902B3268365}" type="pres">
      <dgm:prSet presAssocID="{242E5D6C-2D2E-4328-80E8-493BA4AFF128}" presName="wedge2" presStyleLbl="node1" presStyleIdx="1" presStyleCnt="3"/>
      <dgm:spPr/>
      <dgm:t>
        <a:bodyPr/>
        <a:lstStyle/>
        <a:p>
          <a:endParaRPr lang="ru-RU"/>
        </a:p>
      </dgm:t>
    </dgm:pt>
    <dgm:pt modelId="{ADAA8E51-91BE-49D5-AAE4-7C2FB149CE13}" type="pres">
      <dgm:prSet presAssocID="{242E5D6C-2D2E-4328-80E8-493BA4AFF128}" presName="dummy2a" presStyleCnt="0"/>
      <dgm:spPr/>
    </dgm:pt>
    <dgm:pt modelId="{E65C70DF-F7C4-4EB5-AF62-F50F24ACB617}" type="pres">
      <dgm:prSet presAssocID="{242E5D6C-2D2E-4328-80E8-493BA4AFF128}" presName="dummy2b" presStyleCnt="0"/>
      <dgm:spPr/>
    </dgm:pt>
    <dgm:pt modelId="{2B36B7FC-0B0C-42E4-816F-7752FDE94017}" type="pres">
      <dgm:prSet presAssocID="{242E5D6C-2D2E-4328-80E8-493BA4AFF1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E74DF-070C-4260-AF1E-E3C82745DBAE}" type="pres">
      <dgm:prSet presAssocID="{242E5D6C-2D2E-4328-80E8-493BA4AFF128}" presName="wedge3" presStyleLbl="node1" presStyleIdx="2" presStyleCnt="3" custLinFactNeighborX="-235" custLinFactNeighborY="-3176"/>
      <dgm:spPr/>
      <dgm:t>
        <a:bodyPr/>
        <a:lstStyle/>
        <a:p>
          <a:endParaRPr lang="ru-RU"/>
        </a:p>
      </dgm:t>
    </dgm:pt>
    <dgm:pt modelId="{A877DB7E-89F7-4FA8-A6F5-86D34EDCD607}" type="pres">
      <dgm:prSet presAssocID="{242E5D6C-2D2E-4328-80E8-493BA4AFF128}" presName="dummy3a" presStyleCnt="0"/>
      <dgm:spPr/>
    </dgm:pt>
    <dgm:pt modelId="{A882710E-356C-40B8-8DE8-D4CC45412CF4}" type="pres">
      <dgm:prSet presAssocID="{242E5D6C-2D2E-4328-80E8-493BA4AFF128}" presName="dummy3b" presStyleCnt="0"/>
      <dgm:spPr/>
    </dgm:pt>
    <dgm:pt modelId="{4ED01D24-2A85-4C06-A9DE-C593491EACB6}" type="pres">
      <dgm:prSet presAssocID="{242E5D6C-2D2E-4328-80E8-493BA4AFF1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367E8-77B0-4FB5-970C-3374BACDE72B}" type="pres">
      <dgm:prSet presAssocID="{F4C290ED-A1DE-4C36-ADC0-5AC86EB15C3A}" presName="arrowWedge1" presStyleLbl="fgSibTrans2D1" presStyleIdx="0" presStyleCnt="3"/>
      <dgm:spPr/>
    </dgm:pt>
    <dgm:pt modelId="{7CF945BE-F757-4185-83A7-124A3DE335C1}" type="pres">
      <dgm:prSet presAssocID="{B2748CFA-F421-4492-8462-F9BCE421211D}" presName="arrowWedge2" presStyleLbl="fgSibTrans2D1" presStyleIdx="1" presStyleCnt="3"/>
      <dgm:spPr/>
    </dgm:pt>
    <dgm:pt modelId="{79499DAA-2610-4E56-ADD4-9DEF801004C4}" type="pres">
      <dgm:prSet presAssocID="{DD6897D1-DEB5-411B-BBF2-CA0020DE3DDE}" presName="arrowWedge3" presStyleLbl="fgSibTrans2D1" presStyleIdx="2" presStyleCnt="3"/>
      <dgm:spPr/>
    </dgm:pt>
  </dgm:ptLst>
  <dgm:cxnLst>
    <dgm:cxn modelId="{2E3A9602-773F-44F9-814A-5F77C9355B20}" type="presOf" srcId="{B3E16F6F-C0ED-42B3-94E3-3ED7515EFADB}" destId="{1FB3D3F8-B741-4DAD-8C2B-3DEC3E71EAE1}" srcOrd="0" destOrd="0" presId="urn:microsoft.com/office/officeart/2005/8/layout/cycle8"/>
    <dgm:cxn modelId="{F9EEB1DA-949C-416B-A07E-674EA68F3F4C}" srcId="{242E5D6C-2D2E-4328-80E8-493BA4AFF128}" destId="{D8E9B760-75BE-4A1D-88B3-6ABDF8DE5299}" srcOrd="2" destOrd="0" parTransId="{843C136A-771D-428D-AC49-3C497B73971D}" sibTransId="{DD6897D1-DEB5-411B-BBF2-CA0020DE3DDE}"/>
    <dgm:cxn modelId="{CAF94BEB-5631-4D6B-88E5-57B3018CA7BB}" type="presOf" srcId="{C30A81F0-5B41-4B2B-A7D4-B6861B4C301D}" destId="{2B36B7FC-0B0C-42E4-816F-7752FDE94017}" srcOrd="1" destOrd="0" presId="urn:microsoft.com/office/officeart/2005/8/layout/cycle8"/>
    <dgm:cxn modelId="{2B30DC25-8928-4D55-A71D-6A8E16BBA685}" type="presOf" srcId="{D8E9B760-75BE-4A1D-88B3-6ABDF8DE5299}" destId="{9B6E74DF-070C-4260-AF1E-E3C82745DBAE}" srcOrd="0" destOrd="0" presId="urn:microsoft.com/office/officeart/2005/8/layout/cycle8"/>
    <dgm:cxn modelId="{A72F6E24-F392-4A67-9DF8-07B2E2E1FC09}" type="presOf" srcId="{D8E9B760-75BE-4A1D-88B3-6ABDF8DE5299}" destId="{4ED01D24-2A85-4C06-A9DE-C593491EACB6}" srcOrd="1" destOrd="0" presId="urn:microsoft.com/office/officeart/2005/8/layout/cycle8"/>
    <dgm:cxn modelId="{A0240F6C-093C-4029-A051-3BE9DC9D34EF}" srcId="{242E5D6C-2D2E-4328-80E8-493BA4AFF128}" destId="{C30A81F0-5B41-4B2B-A7D4-B6861B4C301D}" srcOrd="1" destOrd="0" parTransId="{1F6AC254-AB06-4A04-8698-1111BBBCBF70}" sibTransId="{B2748CFA-F421-4492-8462-F9BCE421211D}"/>
    <dgm:cxn modelId="{6BC7B10E-78F7-409E-B4B7-EA5FD5615061}" type="presOf" srcId="{B3E16F6F-C0ED-42B3-94E3-3ED7515EFADB}" destId="{FA6777EC-9694-444A-B05B-EBC964A864D7}" srcOrd="1" destOrd="0" presId="urn:microsoft.com/office/officeart/2005/8/layout/cycle8"/>
    <dgm:cxn modelId="{61BE20BF-4E6C-40DD-A923-5F753649C9D1}" type="presOf" srcId="{C30A81F0-5B41-4B2B-A7D4-B6861B4C301D}" destId="{22726C3E-AC18-4DB9-AD3C-D902B3268365}" srcOrd="0" destOrd="0" presId="urn:microsoft.com/office/officeart/2005/8/layout/cycle8"/>
    <dgm:cxn modelId="{C1E5ED34-9378-48BA-B261-F207E3E2117D}" type="presOf" srcId="{242E5D6C-2D2E-4328-80E8-493BA4AFF128}" destId="{72A48BDF-8A27-4984-9E36-D3304E193D12}" srcOrd="0" destOrd="0" presId="urn:microsoft.com/office/officeart/2005/8/layout/cycle8"/>
    <dgm:cxn modelId="{C4A37BF3-84D7-47C2-8F32-2FE84370D96F}" srcId="{242E5D6C-2D2E-4328-80E8-493BA4AFF128}" destId="{B3E16F6F-C0ED-42B3-94E3-3ED7515EFADB}" srcOrd="0" destOrd="0" parTransId="{A795B0C0-DF47-4A20-88FE-8EA2A88E893E}" sibTransId="{F4C290ED-A1DE-4C36-ADC0-5AC86EB15C3A}"/>
    <dgm:cxn modelId="{2023F756-00C2-4415-8ECF-8B6555626A29}" type="presParOf" srcId="{72A48BDF-8A27-4984-9E36-D3304E193D12}" destId="{1FB3D3F8-B741-4DAD-8C2B-3DEC3E71EAE1}" srcOrd="0" destOrd="0" presId="urn:microsoft.com/office/officeart/2005/8/layout/cycle8"/>
    <dgm:cxn modelId="{976FC5D2-D631-43E8-A166-A279B5623F40}" type="presParOf" srcId="{72A48BDF-8A27-4984-9E36-D3304E193D12}" destId="{0C6FB21B-E455-475F-A74F-4F39105BD7F1}" srcOrd="1" destOrd="0" presId="urn:microsoft.com/office/officeart/2005/8/layout/cycle8"/>
    <dgm:cxn modelId="{3A9D94F6-5386-4E19-8781-03DE9E3A1440}" type="presParOf" srcId="{72A48BDF-8A27-4984-9E36-D3304E193D12}" destId="{AA2542E0-E2B6-40A4-AB43-AE024CECF985}" srcOrd="2" destOrd="0" presId="urn:microsoft.com/office/officeart/2005/8/layout/cycle8"/>
    <dgm:cxn modelId="{8D940BC8-EA33-4F94-A350-6C003027E366}" type="presParOf" srcId="{72A48BDF-8A27-4984-9E36-D3304E193D12}" destId="{FA6777EC-9694-444A-B05B-EBC964A864D7}" srcOrd="3" destOrd="0" presId="urn:microsoft.com/office/officeart/2005/8/layout/cycle8"/>
    <dgm:cxn modelId="{57A2B4A6-B266-4B9D-95E7-887AC6536510}" type="presParOf" srcId="{72A48BDF-8A27-4984-9E36-D3304E193D12}" destId="{22726C3E-AC18-4DB9-AD3C-D902B3268365}" srcOrd="4" destOrd="0" presId="urn:microsoft.com/office/officeart/2005/8/layout/cycle8"/>
    <dgm:cxn modelId="{2374C57F-33A8-4F8A-B7D2-7F651DADFF82}" type="presParOf" srcId="{72A48BDF-8A27-4984-9E36-D3304E193D12}" destId="{ADAA8E51-91BE-49D5-AAE4-7C2FB149CE13}" srcOrd="5" destOrd="0" presId="urn:microsoft.com/office/officeart/2005/8/layout/cycle8"/>
    <dgm:cxn modelId="{358D3810-1969-4880-85EC-31D79F798A7C}" type="presParOf" srcId="{72A48BDF-8A27-4984-9E36-D3304E193D12}" destId="{E65C70DF-F7C4-4EB5-AF62-F50F24ACB617}" srcOrd="6" destOrd="0" presId="urn:microsoft.com/office/officeart/2005/8/layout/cycle8"/>
    <dgm:cxn modelId="{9B9DE859-740E-47A5-9F10-F033DFB363D7}" type="presParOf" srcId="{72A48BDF-8A27-4984-9E36-D3304E193D12}" destId="{2B36B7FC-0B0C-42E4-816F-7752FDE94017}" srcOrd="7" destOrd="0" presId="urn:microsoft.com/office/officeart/2005/8/layout/cycle8"/>
    <dgm:cxn modelId="{D12EC90C-D1E3-40B1-8E42-F2D391C1A5D1}" type="presParOf" srcId="{72A48BDF-8A27-4984-9E36-D3304E193D12}" destId="{9B6E74DF-070C-4260-AF1E-E3C82745DBAE}" srcOrd="8" destOrd="0" presId="urn:microsoft.com/office/officeart/2005/8/layout/cycle8"/>
    <dgm:cxn modelId="{A23FEB86-DE06-47D9-9ED0-D4FBD34FC1C5}" type="presParOf" srcId="{72A48BDF-8A27-4984-9E36-D3304E193D12}" destId="{A877DB7E-89F7-4FA8-A6F5-86D34EDCD607}" srcOrd="9" destOrd="0" presId="urn:microsoft.com/office/officeart/2005/8/layout/cycle8"/>
    <dgm:cxn modelId="{51A78CC7-85A5-48DB-AF14-325B6390A62E}" type="presParOf" srcId="{72A48BDF-8A27-4984-9E36-D3304E193D12}" destId="{A882710E-356C-40B8-8DE8-D4CC45412CF4}" srcOrd="10" destOrd="0" presId="urn:microsoft.com/office/officeart/2005/8/layout/cycle8"/>
    <dgm:cxn modelId="{A5DF0847-A02D-43B5-9265-00E95E039D5D}" type="presParOf" srcId="{72A48BDF-8A27-4984-9E36-D3304E193D12}" destId="{4ED01D24-2A85-4C06-A9DE-C593491EACB6}" srcOrd="11" destOrd="0" presId="urn:microsoft.com/office/officeart/2005/8/layout/cycle8"/>
    <dgm:cxn modelId="{B9307887-78FB-4225-AF1E-FE64DCA6F539}" type="presParOf" srcId="{72A48BDF-8A27-4984-9E36-D3304E193D12}" destId="{FD2367E8-77B0-4FB5-970C-3374BACDE72B}" srcOrd="12" destOrd="0" presId="urn:microsoft.com/office/officeart/2005/8/layout/cycle8"/>
    <dgm:cxn modelId="{A8A9C9F3-A86A-44D9-9BCD-AAEC31DF33D3}" type="presParOf" srcId="{72A48BDF-8A27-4984-9E36-D3304E193D12}" destId="{7CF945BE-F757-4185-83A7-124A3DE335C1}" srcOrd="13" destOrd="0" presId="urn:microsoft.com/office/officeart/2005/8/layout/cycle8"/>
    <dgm:cxn modelId="{A6FCB2FE-BF1F-4C0E-8147-79D64FDBD4E4}" type="presParOf" srcId="{72A48BDF-8A27-4984-9E36-D3304E193D12}" destId="{79499DAA-2610-4E56-ADD4-9DEF801004C4}" srcOrd="14" destOrd="0" presId="urn:microsoft.com/office/officeart/2005/8/layout/cycle8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303345-3D36-450E-BA30-11BE11526F3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68EC8B-836F-4206-8578-458E158FE13D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Формы работы с родителями</a:t>
          </a:r>
          <a:endParaRPr lang="ru-RU" dirty="0">
            <a:solidFill>
              <a:srgbClr val="7030A0"/>
            </a:solidFill>
          </a:endParaRPr>
        </a:p>
      </dgm:t>
    </dgm:pt>
    <dgm:pt modelId="{F3141FEC-AFB7-4BCA-AE30-F348D61D2178}" type="parTrans" cxnId="{F88C57FB-B77A-4D66-9347-B2681374F0C8}">
      <dgm:prSet/>
      <dgm:spPr/>
      <dgm:t>
        <a:bodyPr/>
        <a:lstStyle/>
        <a:p>
          <a:endParaRPr lang="ru-RU"/>
        </a:p>
      </dgm:t>
    </dgm:pt>
    <dgm:pt modelId="{65EB3C87-F3C7-4CDA-B5FC-B318D5EE6A3B}" type="sibTrans" cxnId="{F88C57FB-B77A-4D66-9347-B2681374F0C8}">
      <dgm:prSet/>
      <dgm:spPr/>
      <dgm:t>
        <a:bodyPr/>
        <a:lstStyle/>
        <a:p>
          <a:endParaRPr lang="ru-RU"/>
        </a:p>
      </dgm:t>
    </dgm:pt>
    <dgm:pt modelId="{3F6CAC0E-6A30-4916-ADEE-31741DF86F90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200" b="1" dirty="0" smtClean="0">
              <a:solidFill>
                <a:srgbClr val="7030A0"/>
              </a:solidFill>
            </a:rPr>
            <a:t>.</a:t>
          </a:r>
          <a:r>
            <a:rPr lang="ru-RU" sz="1400" b="1" dirty="0" smtClean="0">
              <a:solidFill>
                <a:srgbClr val="002060"/>
              </a:solidFill>
            </a:rPr>
            <a:t>Родительские собрания</a:t>
          </a:r>
          <a:endParaRPr lang="ru-RU" sz="1400" b="1" dirty="0">
            <a:solidFill>
              <a:srgbClr val="002060"/>
            </a:solidFill>
          </a:endParaRPr>
        </a:p>
      </dgm:t>
    </dgm:pt>
    <dgm:pt modelId="{46B01FCC-E9BC-4BC9-9549-397423BCE4B3}" type="parTrans" cxnId="{6EFAA6B9-EDD8-4AC9-97CB-08A5097D3043}">
      <dgm:prSet/>
      <dgm:spPr/>
      <dgm:t>
        <a:bodyPr/>
        <a:lstStyle/>
        <a:p>
          <a:endParaRPr lang="ru-RU"/>
        </a:p>
      </dgm:t>
    </dgm:pt>
    <dgm:pt modelId="{CC0E6568-BEB6-4D9F-A836-4ACC43B253CE}" type="sibTrans" cxnId="{6EFAA6B9-EDD8-4AC9-97CB-08A5097D3043}">
      <dgm:prSet/>
      <dgm:spPr/>
      <dgm:t>
        <a:bodyPr/>
        <a:lstStyle/>
        <a:p>
          <a:endParaRPr lang="ru-RU"/>
        </a:p>
      </dgm:t>
    </dgm:pt>
    <dgm:pt modelId="{CE99AD96-44CF-4D2A-B441-2654CC0EA0A6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Дни открытых дверей</a:t>
          </a:r>
          <a:endParaRPr lang="ru-RU" sz="1400" b="1" dirty="0">
            <a:solidFill>
              <a:srgbClr val="002060"/>
            </a:solidFill>
          </a:endParaRPr>
        </a:p>
      </dgm:t>
    </dgm:pt>
    <dgm:pt modelId="{15D56EC5-83EF-4B96-9285-95856786A41D}" type="parTrans" cxnId="{77F902A7-EFEC-4885-8EE9-A83FACB923E5}">
      <dgm:prSet/>
      <dgm:spPr/>
      <dgm:t>
        <a:bodyPr/>
        <a:lstStyle/>
        <a:p>
          <a:endParaRPr lang="ru-RU"/>
        </a:p>
      </dgm:t>
    </dgm:pt>
    <dgm:pt modelId="{E423252B-3672-41E1-9F94-7E46712493B4}" type="sibTrans" cxnId="{77F902A7-EFEC-4885-8EE9-A83FACB923E5}">
      <dgm:prSet/>
      <dgm:spPr/>
      <dgm:t>
        <a:bodyPr/>
        <a:lstStyle/>
        <a:p>
          <a:endParaRPr lang="ru-RU"/>
        </a:p>
      </dgm:t>
    </dgm:pt>
    <dgm:pt modelId="{A5CF346D-03FC-4BEC-945D-C422A1D10ACE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b="1" i="1" dirty="0" smtClean="0">
              <a:solidFill>
                <a:srgbClr val="002060"/>
              </a:solidFill>
            </a:rPr>
            <a:t>Конкурсы</a:t>
          </a:r>
          <a:endParaRPr lang="ru-RU" sz="1400" b="1" dirty="0">
            <a:solidFill>
              <a:srgbClr val="002060"/>
            </a:solidFill>
          </a:endParaRPr>
        </a:p>
      </dgm:t>
    </dgm:pt>
    <dgm:pt modelId="{2C791A17-F94D-49F0-B8FB-3A94B4ACECF5}" type="parTrans" cxnId="{7F570066-404C-4F7B-B0B8-1AE455F34049}">
      <dgm:prSet/>
      <dgm:spPr/>
      <dgm:t>
        <a:bodyPr/>
        <a:lstStyle/>
        <a:p>
          <a:endParaRPr lang="ru-RU"/>
        </a:p>
      </dgm:t>
    </dgm:pt>
    <dgm:pt modelId="{9765309F-5090-4D8C-AD73-B17B6D4E17A2}" type="sibTrans" cxnId="{7F570066-404C-4F7B-B0B8-1AE455F34049}">
      <dgm:prSet/>
      <dgm:spPr/>
      <dgm:t>
        <a:bodyPr/>
        <a:lstStyle/>
        <a:p>
          <a:endParaRPr lang="ru-RU"/>
        </a:p>
      </dgm:t>
    </dgm:pt>
    <dgm:pt modelId="{1B403DC0-0C64-4BF7-B76F-B05A9E4F154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Совместные мероприятия</a:t>
          </a:r>
          <a:endParaRPr lang="ru-RU" sz="1400" b="1" dirty="0">
            <a:solidFill>
              <a:srgbClr val="002060"/>
            </a:solidFill>
          </a:endParaRPr>
        </a:p>
      </dgm:t>
    </dgm:pt>
    <dgm:pt modelId="{E83A5DE0-E414-43B7-9A58-D295221B8CC0}" type="parTrans" cxnId="{DE31C62A-26D1-489D-BD59-9CFBFA030E64}">
      <dgm:prSet/>
      <dgm:spPr/>
      <dgm:t>
        <a:bodyPr/>
        <a:lstStyle/>
        <a:p>
          <a:endParaRPr lang="ru-RU"/>
        </a:p>
      </dgm:t>
    </dgm:pt>
    <dgm:pt modelId="{E28E0B2E-C66C-4CED-B2B1-BD4FF73EF1EB}" type="sibTrans" cxnId="{DE31C62A-26D1-489D-BD59-9CFBFA030E64}">
      <dgm:prSet/>
      <dgm:spPr/>
      <dgm:t>
        <a:bodyPr/>
        <a:lstStyle/>
        <a:p>
          <a:endParaRPr lang="ru-RU"/>
        </a:p>
      </dgm:t>
    </dgm:pt>
    <dgm:pt modelId="{1EAB0D76-5E21-4264-9DE8-F680FC4018E0}" type="pres">
      <dgm:prSet presAssocID="{58303345-3D36-450E-BA30-11BE11526F3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B52DA0-0693-48E8-841E-62DFD290881F}" type="pres">
      <dgm:prSet presAssocID="{0968EC8B-836F-4206-8578-458E158FE13D}" presName="centerShape" presStyleLbl="node0" presStyleIdx="0" presStyleCnt="1" custScaleX="120767"/>
      <dgm:spPr/>
      <dgm:t>
        <a:bodyPr/>
        <a:lstStyle/>
        <a:p>
          <a:endParaRPr lang="ru-RU"/>
        </a:p>
      </dgm:t>
    </dgm:pt>
    <dgm:pt modelId="{AFE4BE07-F6E4-4685-9612-B16A49198A5E}" type="pres">
      <dgm:prSet presAssocID="{3F6CAC0E-6A30-4916-ADEE-31741DF86F90}" presName="node" presStyleLbl="node1" presStyleIdx="0" presStyleCnt="4" custScaleX="156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22C69-BCAB-401E-A30A-B401C31469ED}" type="pres">
      <dgm:prSet presAssocID="{3F6CAC0E-6A30-4916-ADEE-31741DF86F90}" presName="dummy" presStyleCnt="0"/>
      <dgm:spPr/>
    </dgm:pt>
    <dgm:pt modelId="{C40C8C4A-E736-4130-8D62-D3B68F37477A}" type="pres">
      <dgm:prSet presAssocID="{CC0E6568-BEB6-4D9F-A836-4ACC43B253CE}" presName="sibTrans" presStyleLbl="sibTrans2D1" presStyleIdx="0" presStyleCnt="4"/>
      <dgm:spPr/>
      <dgm:t>
        <a:bodyPr/>
        <a:lstStyle/>
        <a:p>
          <a:endParaRPr lang="ru-RU"/>
        </a:p>
      </dgm:t>
    </dgm:pt>
    <dgm:pt modelId="{5B58EAA2-4E1C-4305-938B-0676E6787D7E}" type="pres">
      <dgm:prSet presAssocID="{CE99AD96-44CF-4D2A-B441-2654CC0EA0A6}" presName="node" presStyleLbl="node1" presStyleIdx="1" presStyleCnt="4" custScaleX="159114" custRadScaleRad="101823" custRadScaleInc="-3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FEA6F-D8FB-410E-AFA5-3AE12D9EB58B}" type="pres">
      <dgm:prSet presAssocID="{CE99AD96-44CF-4D2A-B441-2654CC0EA0A6}" presName="dummy" presStyleCnt="0"/>
      <dgm:spPr/>
    </dgm:pt>
    <dgm:pt modelId="{FE7D3100-BD5D-4320-A00A-C5C01A6FDEC1}" type="pres">
      <dgm:prSet presAssocID="{E423252B-3672-41E1-9F94-7E46712493B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C5D51C3-A729-4E7C-8190-E8D8C9925ED4}" type="pres">
      <dgm:prSet presAssocID="{A5CF346D-03FC-4BEC-945D-C422A1D10ACE}" presName="node" presStyleLbl="node1" presStyleIdx="2" presStyleCnt="4" custScaleX="178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1E719-9A85-475D-9AC1-10BFA690D8B7}" type="pres">
      <dgm:prSet presAssocID="{A5CF346D-03FC-4BEC-945D-C422A1D10ACE}" presName="dummy" presStyleCnt="0"/>
      <dgm:spPr/>
    </dgm:pt>
    <dgm:pt modelId="{8D8C60D4-5A22-486D-8B09-96DF5E7D9BD9}" type="pres">
      <dgm:prSet presAssocID="{9765309F-5090-4D8C-AD73-B17B6D4E17A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F5075409-F1CC-47AF-B65F-0A8BD7891C1E}" type="pres">
      <dgm:prSet presAssocID="{1B403DC0-0C64-4BF7-B76F-B05A9E4F1543}" presName="node" presStyleLbl="node1" presStyleIdx="3" presStyleCnt="4" custScaleX="166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7F811-8EDD-4550-BC39-1E675F2C9AC2}" type="pres">
      <dgm:prSet presAssocID="{1B403DC0-0C64-4BF7-B76F-B05A9E4F1543}" presName="dummy" presStyleCnt="0"/>
      <dgm:spPr/>
    </dgm:pt>
    <dgm:pt modelId="{46AA4559-4158-40C3-A787-9F69FB35139A}" type="pres">
      <dgm:prSet presAssocID="{E28E0B2E-C66C-4CED-B2B1-BD4FF73EF1EB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27708091-B615-4002-99E1-85E273C4D644}" type="presOf" srcId="{A5CF346D-03FC-4BEC-945D-C422A1D10ACE}" destId="{3C5D51C3-A729-4E7C-8190-E8D8C9925ED4}" srcOrd="0" destOrd="0" presId="urn:microsoft.com/office/officeart/2005/8/layout/radial6"/>
    <dgm:cxn modelId="{7F570066-404C-4F7B-B0B8-1AE455F34049}" srcId="{0968EC8B-836F-4206-8578-458E158FE13D}" destId="{A5CF346D-03FC-4BEC-945D-C422A1D10ACE}" srcOrd="2" destOrd="0" parTransId="{2C791A17-F94D-49F0-B8FB-3A94B4ACECF5}" sibTransId="{9765309F-5090-4D8C-AD73-B17B6D4E17A2}"/>
    <dgm:cxn modelId="{470CFB03-F064-4DDB-9EBC-6456D39CC8E6}" type="presOf" srcId="{9765309F-5090-4D8C-AD73-B17B6D4E17A2}" destId="{8D8C60D4-5A22-486D-8B09-96DF5E7D9BD9}" srcOrd="0" destOrd="0" presId="urn:microsoft.com/office/officeart/2005/8/layout/radial6"/>
    <dgm:cxn modelId="{77F902A7-EFEC-4885-8EE9-A83FACB923E5}" srcId="{0968EC8B-836F-4206-8578-458E158FE13D}" destId="{CE99AD96-44CF-4D2A-B441-2654CC0EA0A6}" srcOrd="1" destOrd="0" parTransId="{15D56EC5-83EF-4B96-9285-95856786A41D}" sibTransId="{E423252B-3672-41E1-9F94-7E46712493B4}"/>
    <dgm:cxn modelId="{0FB77BFE-8C7A-43CB-8BDD-89BF4BE340E1}" type="presOf" srcId="{58303345-3D36-450E-BA30-11BE11526F30}" destId="{1EAB0D76-5E21-4264-9DE8-F680FC4018E0}" srcOrd="0" destOrd="0" presId="urn:microsoft.com/office/officeart/2005/8/layout/radial6"/>
    <dgm:cxn modelId="{306ED86F-DC48-4A32-920A-3022D279CC8A}" type="presOf" srcId="{0968EC8B-836F-4206-8578-458E158FE13D}" destId="{E4B52DA0-0693-48E8-841E-62DFD290881F}" srcOrd="0" destOrd="0" presId="urn:microsoft.com/office/officeart/2005/8/layout/radial6"/>
    <dgm:cxn modelId="{DE31C62A-26D1-489D-BD59-9CFBFA030E64}" srcId="{0968EC8B-836F-4206-8578-458E158FE13D}" destId="{1B403DC0-0C64-4BF7-B76F-B05A9E4F1543}" srcOrd="3" destOrd="0" parTransId="{E83A5DE0-E414-43B7-9A58-D295221B8CC0}" sibTransId="{E28E0B2E-C66C-4CED-B2B1-BD4FF73EF1EB}"/>
    <dgm:cxn modelId="{CFF9CCE8-CC80-471B-BD2A-5E512672F079}" type="presOf" srcId="{E423252B-3672-41E1-9F94-7E46712493B4}" destId="{FE7D3100-BD5D-4320-A00A-C5C01A6FDEC1}" srcOrd="0" destOrd="0" presId="urn:microsoft.com/office/officeart/2005/8/layout/radial6"/>
    <dgm:cxn modelId="{928D4C2D-B429-4B82-9FDB-D6392588FF9B}" type="presOf" srcId="{E28E0B2E-C66C-4CED-B2B1-BD4FF73EF1EB}" destId="{46AA4559-4158-40C3-A787-9F69FB35139A}" srcOrd="0" destOrd="0" presId="urn:microsoft.com/office/officeart/2005/8/layout/radial6"/>
    <dgm:cxn modelId="{F88C57FB-B77A-4D66-9347-B2681374F0C8}" srcId="{58303345-3D36-450E-BA30-11BE11526F30}" destId="{0968EC8B-836F-4206-8578-458E158FE13D}" srcOrd="0" destOrd="0" parTransId="{F3141FEC-AFB7-4BCA-AE30-F348D61D2178}" sibTransId="{65EB3C87-F3C7-4CDA-B5FC-B318D5EE6A3B}"/>
    <dgm:cxn modelId="{FE2F0662-A7FB-413D-920F-26A08FE52D22}" type="presOf" srcId="{CC0E6568-BEB6-4D9F-A836-4ACC43B253CE}" destId="{C40C8C4A-E736-4130-8D62-D3B68F37477A}" srcOrd="0" destOrd="0" presId="urn:microsoft.com/office/officeart/2005/8/layout/radial6"/>
    <dgm:cxn modelId="{6EFAA6B9-EDD8-4AC9-97CB-08A5097D3043}" srcId="{0968EC8B-836F-4206-8578-458E158FE13D}" destId="{3F6CAC0E-6A30-4916-ADEE-31741DF86F90}" srcOrd="0" destOrd="0" parTransId="{46B01FCC-E9BC-4BC9-9549-397423BCE4B3}" sibTransId="{CC0E6568-BEB6-4D9F-A836-4ACC43B253CE}"/>
    <dgm:cxn modelId="{5347AA6E-608C-4354-AFF0-370B0BC34422}" type="presOf" srcId="{1B403DC0-0C64-4BF7-B76F-B05A9E4F1543}" destId="{F5075409-F1CC-47AF-B65F-0A8BD7891C1E}" srcOrd="0" destOrd="0" presId="urn:microsoft.com/office/officeart/2005/8/layout/radial6"/>
    <dgm:cxn modelId="{64DBD09D-B45E-4193-8EFD-49B127288031}" type="presOf" srcId="{CE99AD96-44CF-4D2A-B441-2654CC0EA0A6}" destId="{5B58EAA2-4E1C-4305-938B-0676E6787D7E}" srcOrd="0" destOrd="0" presId="urn:microsoft.com/office/officeart/2005/8/layout/radial6"/>
    <dgm:cxn modelId="{53289E0E-8E7F-4406-851C-96690AE04F8D}" type="presOf" srcId="{3F6CAC0E-6A30-4916-ADEE-31741DF86F90}" destId="{AFE4BE07-F6E4-4685-9612-B16A49198A5E}" srcOrd="0" destOrd="0" presId="urn:microsoft.com/office/officeart/2005/8/layout/radial6"/>
    <dgm:cxn modelId="{4AE41DC8-392B-4412-AF03-59E9E5106DDD}" type="presParOf" srcId="{1EAB0D76-5E21-4264-9DE8-F680FC4018E0}" destId="{E4B52DA0-0693-48E8-841E-62DFD290881F}" srcOrd="0" destOrd="0" presId="urn:microsoft.com/office/officeart/2005/8/layout/radial6"/>
    <dgm:cxn modelId="{0F9694CD-8DDB-44B6-AA08-DE14F3109246}" type="presParOf" srcId="{1EAB0D76-5E21-4264-9DE8-F680FC4018E0}" destId="{AFE4BE07-F6E4-4685-9612-B16A49198A5E}" srcOrd="1" destOrd="0" presId="urn:microsoft.com/office/officeart/2005/8/layout/radial6"/>
    <dgm:cxn modelId="{A16D1FDA-AEBF-40BD-90F0-D0CF99A54680}" type="presParOf" srcId="{1EAB0D76-5E21-4264-9DE8-F680FC4018E0}" destId="{B3222C69-BCAB-401E-A30A-B401C31469ED}" srcOrd="2" destOrd="0" presId="urn:microsoft.com/office/officeart/2005/8/layout/radial6"/>
    <dgm:cxn modelId="{0A2DBF4D-1AA3-4012-9F35-EF9F11934833}" type="presParOf" srcId="{1EAB0D76-5E21-4264-9DE8-F680FC4018E0}" destId="{C40C8C4A-E736-4130-8D62-D3B68F37477A}" srcOrd="3" destOrd="0" presId="urn:microsoft.com/office/officeart/2005/8/layout/radial6"/>
    <dgm:cxn modelId="{92CE3D0A-C902-40A2-9F8C-D1018B11D3AF}" type="presParOf" srcId="{1EAB0D76-5E21-4264-9DE8-F680FC4018E0}" destId="{5B58EAA2-4E1C-4305-938B-0676E6787D7E}" srcOrd="4" destOrd="0" presId="urn:microsoft.com/office/officeart/2005/8/layout/radial6"/>
    <dgm:cxn modelId="{DDBC02C4-09B3-49FA-91BA-E68C77F4B930}" type="presParOf" srcId="{1EAB0D76-5E21-4264-9DE8-F680FC4018E0}" destId="{5E3FEA6F-D8FB-410E-AFA5-3AE12D9EB58B}" srcOrd="5" destOrd="0" presId="urn:microsoft.com/office/officeart/2005/8/layout/radial6"/>
    <dgm:cxn modelId="{FC767286-51C1-44FB-B81E-A45D47F7067C}" type="presParOf" srcId="{1EAB0D76-5E21-4264-9DE8-F680FC4018E0}" destId="{FE7D3100-BD5D-4320-A00A-C5C01A6FDEC1}" srcOrd="6" destOrd="0" presId="urn:microsoft.com/office/officeart/2005/8/layout/radial6"/>
    <dgm:cxn modelId="{D3EF35C7-A748-4B71-9956-778C04B03F0A}" type="presParOf" srcId="{1EAB0D76-5E21-4264-9DE8-F680FC4018E0}" destId="{3C5D51C3-A729-4E7C-8190-E8D8C9925ED4}" srcOrd="7" destOrd="0" presId="urn:microsoft.com/office/officeart/2005/8/layout/radial6"/>
    <dgm:cxn modelId="{0407B545-C77D-48BD-9880-9B0DAA35E733}" type="presParOf" srcId="{1EAB0D76-5E21-4264-9DE8-F680FC4018E0}" destId="{65A1E719-9A85-475D-9AC1-10BFA690D8B7}" srcOrd="8" destOrd="0" presId="urn:microsoft.com/office/officeart/2005/8/layout/radial6"/>
    <dgm:cxn modelId="{B9951A3D-C527-4B9E-818C-5BFE883BF04A}" type="presParOf" srcId="{1EAB0D76-5E21-4264-9DE8-F680FC4018E0}" destId="{8D8C60D4-5A22-486D-8B09-96DF5E7D9BD9}" srcOrd="9" destOrd="0" presId="urn:microsoft.com/office/officeart/2005/8/layout/radial6"/>
    <dgm:cxn modelId="{5C7A5461-4962-47C3-B794-54CE5FA65B79}" type="presParOf" srcId="{1EAB0D76-5E21-4264-9DE8-F680FC4018E0}" destId="{F5075409-F1CC-47AF-B65F-0A8BD7891C1E}" srcOrd="10" destOrd="0" presId="urn:microsoft.com/office/officeart/2005/8/layout/radial6"/>
    <dgm:cxn modelId="{0A9DD6BA-2F8B-4697-ADC2-DC146FDA4AF3}" type="presParOf" srcId="{1EAB0D76-5E21-4264-9DE8-F680FC4018E0}" destId="{C517F811-8EDD-4550-BC39-1E675F2C9AC2}" srcOrd="11" destOrd="0" presId="urn:microsoft.com/office/officeart/2005/8/layout/radial6"/>
    <dgm:cxn modelId="{A2E1DABE-3797-433A-BEFC-379FC701EC5B}" type="presParOf" srcId="{1EAB0D76-5E21-4264-9DE8-F680FC4018E0}" destId="{46AA4559-4158-40C3-A787-9F69FB35139A}" srcOrd="12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30EAF9-E1B0-40D0-8FFE-BE7D1417C7E7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1F6C88-61C3-4AAB-B693-99C148C80EBD}">
      <dgm:prSet phldrT="[Текст]" custT="1"/>
      <dgm:spPr/>
      <dgm:t>
        <a:bodyPr/>
        <a:lstStyle/>
        <a:p>
          <a:r>
            <a:rPr lang="ru-RU" sz="1400" b="1" dirty="0" smtClean="0"/>
            <a:t>Методическая работа</a:t>
          </a:r>
          <a:endParaRPr lang="ru-RU" sz="1400" b="1" dirty="0"/>
        </a:p>
      </dgm:t>
    </dgm:pt>
    <dgm:pt modelId="{C2F94DBD-D613-4FF1-8081-793CA4946919}" type="parTrans" cxnId="{3F4BFAFB-C0BE-42A3-B04B-22EFD72FD253}">
      <dgm:prSet/>
      <dgm:spPr/>
      <dgm:t>
        <a:bodyPr/>
        <a:lstStyle/>
        <a:p>
          <a:endParaRPr lang="ru-RU"/>
        </a:p>
      </dgm:t>
    </dgm:pt>
    <dgm:pt modelId="{E2CAF114-316C-4DE3-898E-B7D1D15B77FF}" type="sibTrans" cxnId="{3F4BFAFB-C0BE-42A3-B04B-22EFD72FD253}">
      <dgm:prSet/>
      <dgm:spPr/>
      <dgm:t>
        <a:bodyPr/>
        <a:lstStyle/>
        <a:p>
          <a:endParaRPr lang="ru-RU"/>
        </a:p>
      </dgm:t>
    </dgm:pt>
    <dgm:pt modelId="{F7506CC4-9778-4320-ACAD-1BB5B3D273E0}">
      <dgm:prSet phldrT="[Текст]" custT="1"/>
      <dgm:spPr/>
      <dgm:t>
        <a:bodyPr/>
        <a:lstStyle/>
        <a:p>
          <a:r>
            <a:rPr lang="ru-RU" sz="1400" b="1" dirty="0" smtClean="0"/>
            <a:t>Творческая группа «Поиск» </a:t>
          </a:r>
          <a:endParaRPr lang="ru-RU" sz="1400" b="1" dirty="0"/>
        </a:p>
      </dgm:t>
    </dgm:pt>
    <dgm:pt modelId="{A92613A5-2322-4457-9967-0DE24C76DA4A}" type="parTrans" cxnId="{2BF79BFE-A691-41DC-8F1E-E4B609FE588A}">
      <dgm:prSet/>
      <dgm:spPr/>
      <dgm:t>
        <a:bodyPr/>
        <a:lstStyle/>
        <a:p>
          <a:endParaRPr lang="ru-RU"/>
        </a:p>
      </dgm:t>
    </dgm:pt>
    <dgm:pt modelId="{8EB46F0B-3D9C-43DC-B8D9-D3A8F3CF7F85}" type="sibTrans" cxnId="{2BF79BFE-A691-41DC-8F1E-E4B609FE588A}">
      <dgm:prSet/>
      <dgm:spPr/>
      <dgm:t>
        <a:bodyPr/>
        <a:lstStyle/>
        <a:p>
          <a:endParaRPr lang="ru-RU"/>
        </a:p>
      </dgm:t>
    </dgm:pt>
    <dgm:pt modelId="{12385665-2003-4ED3-BB4F-1C34541D18E4}">
      <dgm:prSet phldrT="[Текст]" custT="1"/>
      <dgm:spPr/>
      <dgm:t>
        <a:bodyPr/>
        <a:lstStyle/>
        <a:p>
          <a:r>
            <a:rPr lang="ru-RU" sz="1400" b="1" dirty="0" smtClean="0"/>
            <a:t>Проблемные группы «Дар» </a:t>
          </a:r>
          <a:endParaRPr lang="ru-RU" sz="1400" b="1" dirty="0"/>
        </a:p>
      </dgm:t>
    </dgm:pt>
    <dgm:pt modelId="{9A7FAE5B-2947-46D3-BE0D-FF2D157D108B}" type="parTrans" cxnId="{A6699575-989E-400D-BCAF-EECBA06FF6D6}">
      <dgm:prSet/>
      <dgm:spPr/>
      <dgm:t>
        <a:bodyPr/>
        <a:lstStyle/>
        <a:p>
          <a:endParaRPr lang="ru-RU"/>
        </a:p>
      </dgm:t>
    </dgm:pt>
    <dgm:pt modelId="{A9095BD8-57BA-4C9A-8733-BF16F99913D2}" type="sibTrans" cxnId="{A6699575-989E-400D-BCAF-EECBA06FF6D6}">
      <dgm:prSet/>
      <dgm:spPr/>
      <dgm:t>
        <a:bodyPr/>
        <a:lstStyle/>
        <a:p>
          <a:endParaRPr lang="ru-RU"/>
        </a:p>
      </dgm:t>
    </dgm:pt>
    <dgm:pt modelId="{0CA588BD-B66B-47F6-8167-6DF401D642AB}">
      <dgm:prSet phldrT="[Текст]" custT="1"/>
      <dgm:spPr/>
      <dgm:t>
        <a:bodyPr/>
        <a:lstStyle/>
        <a:p>
          <a:r>
            <a:rPr lang="ru-RU" sz="1400" b="1" dirty="0" smtClean="0"/>
            <a:t>Группа передового опыта «Школа конкурсанта» </a:t>
          </a:r>
          <a:endParaRPr lang="ru-RU" sz="1400" b="1" dirty="0"/>
        </a:p>
      </dgm:t>
    </dgm:pt>
    <dgm:pt modelId="{07732E2F-700B-478D-9A7C-5FFD1AE1E16A}" type="parTrans" cxnId="{8FB68064-1468-4F7D-BACF-3444A27BD8EB}">
      <dgm:prSet/>
      <dgm:spPr/>
      <dgm:t>
        <a:bodyPr/>
        <a:lstStyle/>
        <a:p>
          <a:endParaRPr lang="ru-RU"/>
        </a:p>
      </dgm:t>
    </dgm:pt>
    <dgm:pt modelId="{B45BDCA6-0F5F-4AF2-AC40-6A5FAEFB262D}" type="sibTrans" cxnId="{8FB68064-1468-4F7D-BACF-3444A27BD8EB}">
      <dgm:prSet/>
      <dgm:spPr/>
      <dgm:t>
        <a:bodyPr/>
        <a:lstStyle/>
        <a:p>
          <a:endParaRPr lang="ru-RU"/>
        </a:p>
      </dgm:t>
    </dgm:pt>
    <dgm:pt modelId="{15833527-6E43-4E75-82DD-05CF3C4DBB4D}">
      <dgm:prSet phldrT="[Текст]" custT="1"/>
      <dgm:spPr/>
      <dgm:t>
        <a:bodyPr/>
        <a:lstStyle/>
        <a:p>
          <a:r>
            <a:rPr lang="ru-RU" sz="1400" b="1" dirty="0" smtClean="0"/>
            <a:t>МО классных руководителей</a:t>
          </a:r>
          <a:endParaRPr lang="ru-RU" sz="1400" b="1" dirty="0"/>
        </a:p>
      </dgm:t>
    </dgm:pt>
    <dgm:pt modelId="{23FE0780-5AFF-4343-B19A-148E37350AB8}" type="parTrans" cxnId="{C7F5AA0F-4678-4952-A4C9-1D60AD67E4BC}">
      <dgm:prSet/>
      <dgm:spPr/>
      <dgm:t>
        <a:bodyPr/>
        <a:lstStyle/>
        <a:p>
          <a:endParaRPr lang="ru-RU"/>
        </a:p>
      </dgm:t>
    </dgm:pt>
    <dgm:pt modelId="{52BB53B3-CD65-4718-9020-3E539BFF160D}" type="sibTrans" cxnId="{C7F5AA0F-4678-4952-A4C9-1D60AD67E4BC}">
      <dgm:prSet/>
      <dgm:spPr/>
      <dgm:t>
        <a:bodyPr/>
        <a:lstStyle/>
        <a:p>
          <a:endParaRPr lang="ru-RU"/>
        </a:p>
      </dgm:t>
    </dgm:pt>
    <dgm:pt modelId="{E164A005-FF7A-47F0-B7BB-AB76A8C4ADDD}" type="pres">
      <dgm:prSet presAssocID="{F830EAF9-E1B0-40D0-8FFE-BE7D1417C7E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8A792E-43A2-44C8-845C-F6374FE4282E}" type="pres">
      <dgm:prSet presAssocID="{7F1F6C88-61C3-4AAB-B693-99C148C80EB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B87C3-8F90-4C8A-8AD9-1A2E77BB2EAA}" type="pres">
      <dgm:prSet presAssocID="{7F1F6C88-61C3-4AAB-B693-99C148C80EBD}" presName="spNode" presStyleCnt="0"/>
      <dgm:spPr/>
    </dgm:pt>
    <dgm:pt modelId="{A325832D-A1CB-4332-9EF7-825EEB826461}" type="pres">
      <dgm:prSet presAssocID="{E2CAF114-316C-4DE3-898E-B7D1D15B77FF}" presName="sibTrans" presStyleLbl="sibTrans1D1" presStyleIdx="0" presStyleCnt="5"/>
      <dgm:spPr/>
      <dgm:t>
        <a:bodyPr/>
        <a:lstStyle/>
        <a:p>
          <a:endParaRPr lang="ru-RU"/>
        </a:p>
      </dgm:t>
    </dgm:pt>
    <dgm:pt modelId="{59B06BE9-CF62-452B-BE63-A93A01F89C50}" type="pres">
      <dgm:prSet presAssocID="{F7506CC4-9778-4320-ACAD-1BB5B3D273E0}" presName="node" presStyleLbl="node1" presStyleIdx="1" presStyleCnt="5" custScaleX="123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E8915-A421-49D1-803A-DB075CFEB19F}" type="pres">
      <dgm:prSet presAssocID="{F7506CC4-9778-4320-ACAD-1BB5B3D273E0}" presName="spNode" presStyleCnt="0"/>
      <dgm:spPr/>
    </dgm:pt>
    <dgm:pt modelId="{AD26AACB-28B7-4E93-BBB0-D3BE2D76AA5F}" type="pres">
      <dgm:prSet presAssocID="{8EB46F0B-3D9C-43DC-B8D9-D3A8F3CF7F85}" presName="sibTrans" presStyleLbl="sibTrans1D1" presStyleIdx="1" presStyleCnt="5"/>
      <dgm:spPr/>
      <dgm:t>
        <a:bodyPr/>
        <a:lstStyle/>
        <a:p>
          <a:endParaRPr lang="ru-RU"/>
        </a:p>
      </dgm:t>
    </dgm:pt>
    <dgm:pt modelId="{DE7D5202-E5FA-4298-9CF2-491A89F1DBF0}" type="pres">
      <dgm:prSet presAssocID="{12385665-2003-4ED3-BB4F-1C34541D18E4}" presName="node" presStyleLbl="node1" presStyleIdx="2" presStyleCnt="5" custScaleX="125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8E467-165A-4694-B416-A2B401DDC86C}" type="pres">
      <dgm:prSet presAssocID="{12385665-2003-4ED3-BB4F-1C34541D18E4}" presName="spNode" presStyleCnt="0"/>
      <dgm:spPr/>
    </dgm:pt>
    <dgm:pt modelId="{13233FD4-2CAA-4E04-A8BD-794E075D5B9F}" type="pres">
      <dgm:prSet presAssocID="{A9095BD8-57BA-4C9A-8733-BF16F99913D2}" presName="sibTrans" presStyleLbl="sibTrans1D1" presStyleIdx="2" presStyleCnt="5"/>
      <dgm:spPr/>
      <dgm:t>
        <a:bodyPr/>
        <a:lstStyle/>
        <a:p>
          <a:endParaRPr lang="ru-RU"/>
        </a:p>
      </dgm:t>
    </dgm:pt>
    <dgm:pt modelId="{A8D89617-D079-422D-A4AB-BA9B7849B499}" type="pres">
      <dgm:prSet presAssocID="{0CA588BD-B66B-47F6-8167-6DF401D642AB}" presName="node" presStyleLbl="node1" presStyleIdx="3" presStyleCnt="5" custScaleX="143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9161C-AD24-4FF3-B018-88240CDD59C2}" type="pres">
      <dgm:prSet presAssocID="{0CA588BD-B66B-47F6-8167-6DF401D642AB}" presName="spNode" presStyleCnt="0"/>
      <dgm:spPr/>
    </dgm:pt>
    <dgm:pt modelId="{F9AFEF02-9E98-4C1D-823C-A6A288DF9150}" type="pres">
      <dgm:prSet presAssocID="{B45BDCA6-0F5F-4AF2-AC40-6A5FAEFB262D}" presName="sibTrans" presStyleLbl="sibTrans1D1" presStyleIdx="3" presStyleCnt="5"/>
      <dgm:spPr/>
      <dgm:t>
        <a:bodyPr/>
        <a:lstStyle/>
        <a:p>
          <a:endParaRPr lang="ru-RU"/>
        </a:p>
      </dgm:t>
    </dgm:pt>
    <dgm:pt modelId="{18B4B2F1-46E3-4AB1-9C80-1FEC35EE09DE}" type="pres">
      <dgm:prSet presAssocID="{15833527-6E43-4E75-82DD-05CF3C4DBB4D}" presName="node" presStyleLbl="node1" presStyleIdx="4" presStyleCnt="5" custScaleX="122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0FEB9-B5C8-4984-908D-4873CB6018EC}" type="pres">
      <dgm:prSet presAssocID="{15833527-6E43-4E75-82DD-05CF3C4DBB4D}" presName="spNode" presStyleCnt="0"/>
      <dgm:spPr/>
    </dgm:pt>
    <dgm:pt modelId="{7551F14C-078D-416A-A263-69F8F6959841}" type="pres">
      <dgm:prSet presAssocID="{52BB53B3-CD65-4718-9020-3E539BFF160D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40402310-4E90-4121-9419-6B6C579213FD}" type="presOf" srcId="{F7506CC4-9778-4320-ACAD-1BB5B3D273E0}" destId="{59B06BE9-CF62-452B-BE63-A93A01F89C50}" srcOrd="0" destOrd="0" presId="urn:microsoft.com/office/officeart/2005/8/layout/cycle6"/>
    <dgm:cxn modelId="{C7F5AA0F-4678-4952-A4C9-1D60AD67E4BC}" srcId="{F830EAF9-E1B0-40D0-8FFE-BE7D1417C7E7}" destId="{15833527-6E43-4E75-82DD-05CF3C4DBB4D}" srcOrd="4" destOrd="0" parTransId="{23FE0780-5AFF-4343-B19A-148E37350AB8}" sibTransId="{52BB53B3-CD65-4718-9020-3E539BFF160D}"/>
    <dgm:cxn modelId="{A6699575-989E-400D-BCAF-EECBA06FF6D6}" srcId="{F830EAF9-E1B0-40D0-8FFE-BE7D1417C7E7}" destId="{12385665-2003-4ED3-BB4F-1C34541D18E4}" srcOrd="2" destOrd="0" parTransId="{9A7FAE5B-2947-46D3-BE0D-FF2D157D108B}" sibTransId="{A9095BD8-57BA-4C9A-8733-BF16F99913D2}"/>
    <dgm:cxn modelId="{2BF79BFE-A691-41DC-8F1E-E4B609FE588A}" srcId="{F830EAF9-E1B0-40D0-8FFE-BE7D1417C7E7}" destId="{F7506CC4-9778-4320-ACAD-1BB5B3D273E0}" srcOrd="1" destOrd="0" parTransId="{A92613A5-2322-4457-9967-0DE24C76DA4A}" sibTransId="{8EB46F0B-3D9C-43DC-B8D9-D3A8F3CF7F85}"/>
    <dgm:cxn modelId="{860FC39D-8DC7-4483-80D1-0A862926F08B}" type="presOf" srcId="{52BB53B3-CD65-4718-9020-3E539BFF160D}" destId="{7551F14C-078D-416A-A263-69F8F6959841}" srcOrd="0" destOrd="0" presId="urn:microsoft.com/office/officeart/2005/8/layout/cycle6"/>
    <dgm:cxn modelId="{D6C98958-0F98-4628-9D10-037105926153}" type="presOf" srcId="{15833527-6E43-4E75-82DD-05CF3C4DBB4D}" destId="{18B4B2F1-46E3-4AB1-9C80-1FEC35EE09DE}" srcOrd="0" destOrd="0" presId="urn:microsoft.com/office/officeart/2005/8/layout/cycle6"/>
    <dgm:cxn modelId="{8FB68064-1468-4F7D-BACF-3444A27BD8EB}" srcId="{F830EAF9-E1B0-40D0-8FFE-BE7D1417C7E7}" destId="{0CA588BD-B66B-47F6-8167-6DF401D642AB}" srcOrd="3" destOrd="0" parTransId="{07732E2F-700B-478D-9A7C-5FFD1AE1E16A}" sibTransId="{B45BDCA6-0F5F-4AF2-AC40-6A5FAEFB262D}"/>
    <dgm:cxn modelId="{BA16EC17-B317-4D59-9B8D-C65CAD6F9253}" type="presOf" srcId="{0CA588BD-B66B-47F6-8167-6DF401D642AB}" destId="{A8D89617-D079-422D-A4AB-BA9B7849B499}" srcOrd="0" destOrd="0" presId="urn:microsoft.com/office/officeart/2005/8/layout/cycle6"/>
    <dgm:cxn modelId="{1DEB8755-4B1C-42D5-9467-6674F0AAE0F2}" type="presOf" srcId="{12385665-2003-4ED3-BB4F-1C34541D18E4}" destId="{DE7D5202-E5FA-4298-9CF2-491A89F1DBF0}" srcOrd="0" destOrd="0" presId="urn:microsoft.com/office/officeart/2005/8/layout/cycle6"/>
    <dgm:cxn modelId="{6A4BB4D9-CA0F-4504-9C7A-A1CF76DAD2FE}" type="presOf" srcId="{7F1F6C88-61C3-4AAB-B693-99C148C80EBD}" destId="{688A792E-43A2-44C8-845C-F6374FE4282E}" srcOrd="0" destOrd="0" presId="urn:microsoft.com/office/officeart/2005/8/layout/cycle6"/>
    <dgm:cxn modelId="{8B24B892-3480-4F72-8769-D96FD9495478}" type="presOf" srcId="{F830EAF9-E1B0-40D0-8FFE-BE7D1417C7E7}" destId="{E164A005-FF7A-47F0-B7BB-AB76A8C4ADDD}" srcOrd="0" destOrd="0" presId="urn:microsoft.com/office/officeart/2005/8/layout/cycle6"/>
    <dgm:cxn modelId="{3F4BFAFB-C0BE-42A3-B04B-22EFD72FD253}" srcId="{F830EAF9-E1B0-40D0-8FFE-BE7D1417C7E7}" destId="{7F1F6C88-61C3-4AAB-B693-99C148C80EBD}" srcOrd="0" destOrd="0" parTransId="{C2F94DBD-D613-4FF1-8081-793CA4946919}" sibTransId="{E2CAF114-316C-4DE3-898E-B7D1D15B77FF}"/>
    <dgm:cxn modelId="{D000B188-BA92-428A-AB71-B4096BDD912A}" type="presOf" srcId="{A9095BD8-57BA-4C9A-8733-BF16F99913D2}" destId="{13233FD4-2CAA-4E04-A8BD-794E075D5B9F}" srcOrd="0" destOrd="0" presId="urn:microsoft.com/office/officeart/2005/8/layout/cycle6"/>
    <dgm:cxn modelId="{AD4C61AA-9002-4A12-8F1E-C3EE33DEA123}" type="presOf" srcId="{B45BDCA6-0F5F-4AF2-AC40-6A5FAEFB262D}" destId="{F9AFEF02-9E98-4C1D-823C-A6A288DF9150}" srcOrd="0" destOrd="0" presId="urn:microsoft.com/office/officeart/2005/8/layout/cycle6"/>
    <dgm:cxn modelId="{2FA32052-6247-4E49-87A7-7AE6518BB25D}" type="presOf" srcId="{8EB46F0B-3D9C-43DC-B8D9-D3A8F3CF7F85}" destId="{AD26AACB-28B7-4E93-BBB0-D3BE2D76AA5F}" srcOrd="0" destOrd="0" presId="urn:microsoft.com/office/officeart/2005/8/layout/cycle6"/>
    <dgm:cxn modelId="{40966AD6-20EA-4EC3-969C-E558410808C7}" type="presOf" srcId="{E2CAF114-316C-4DE3-898E-B7D1D15B77FF}" destId="{A325832D-A1CB-4332-9EF7-825EEB826461}" srcOrd="0" destOrd="0" presId="urn:microsoft.com/office/officeart/2005/8/layout/cycle6"/>
    <dgm:cxn modelId="{12B4F2D8-79F0-493C-9D42-E9F7185C8405}" type="presParOf" srcId="{E164A005-FF7A-47F0-B7BB-AB76A8C4ADDD}" destId="{688A792E-43A2-44C8-845C-F6374FE4282E}" srcOrd="0" destOrd="0" presId="urn:microsoft.com/office/officeart/2005/8/layout/cycle6"/>
    <dgm:cxn modelId="{D75D018E-EE3D-44A5-B44A-73033156693B}" type="presParOf" srcId="{E164A005-FF7A-47F0-B7BB-AB76A8C4ADDD}" destId="{AC7B87C3-8F90-4C8A-8AD9-1A2E77BB2EAA}" srcOrd="1" destOrd="0" presId="urn:microsoft.com/office/officeart/2005/8/layout/cycle6"/>
    <dgm:cxn modelId="{F8259444-771B-4416-A814-F9EAC0A49BE2}" type="presParOf" srcId="{E164A005-FF7A-47F0-B7BB-AB76A8C4ADDD}" destId="{A325832D-A1CB-4332-9EF7-825EEB826461}" srcOrd="2" destOrd="0" presId="urn:microsoft.com/office/officeart/2005/8/layout/cycle6"/>
    <dgm:cxn modelId="{B779911F-6270-4688-9004-4E02D63A7EE2}" type="presParOf" srcId="{E164A005-FF7A-47F0-B7BB-AB76A8C4ADDD}" destId="{59B06BE9-CF62-452B-BE63-A93A01F89C50}" srcOrd="3" destOrd="0" presId="urn:microsoft.com/office/officeart/2005/8/layout/cycle6"/>
    <dgm:cxn modelId="{017DF5F5-F616-420D-BF18-0199B4E70E40}" type="presParOf" srcId="{E164A005-FF7A-47F0-B7BB-AB76A8C4ADDD}" destId="{511E8915-A421-49D1-803A-DB075CFEB19F}" srcOrd="4" destOrd="0" presId="urn:microsoft.com/office/officeart/2005/8/layout/cycle6"/>
    <dgm:cxn modelId="{6BD1E1EC-190D-4B84-9CA2-F7B2A92541DF}" type="presParOf" srcId="{E164A005-FF7A-47F0-B7BB-AB76A8C4ADDD}" destId="{AD26AACB-28B7-4E93-BBB0-D3BE2D76AA5F}" srcOrd="5" destOrd="0" presId="urn:microsoft.com/office/officeart/2005/8/layout/cycle6"/>
    <dgm:cxn modelId="{56118E30-5291-4929-93EB-EBE05BECD424}" type="presParOf" srcId="{E164A005-FF7A-47F0-B7BB-AB76A8C4ADDD}" destId="{DE7D5202-E5FA-4298-9CF2-491A89F1DBF0}" srcOrd="6" destOrd="0" presId="urn:microsoft.com/office/officeart/2005/8/layout/cycle6"/>
    <dgm:cxn modelId="{49BE3485-758E-4A91-A9CF-33DE3941E1A8}" type="presParOf" srcId="{E164A005-FF7A-47F0-B7BB-AB76A8C4ADDD}" destId="{9F08E467-165A-4694-B416-A2B401DDC86C}" srcOrd="7" destOrd="0" presId="urn:microsoft.com/office/officeart/2005/8/layout/cycle6"/>
    <dgm:cxn modelId="{418EF230-F8C3-489E-BCCE-AC92AA6C7B34}" type="presParOf" srcId="{E164A005-FF7A-47F0-B7BB-AB76A8C4ADDD}" destId="{13233FD4-2CAA-4E04-A8BD-794E075D5B9F}" srcOrd="8" destOrd="0" presId="urn:microsoft.com/office/officeart/2005/8/layout/cycle6"/>
    <dgm:cxn modelId="{744B4B6A-4CC4-4D90-8D25-D6ADE5115114}" type="presParOf" srcId="{E164A005-FF7A-47F0-B7BB-AB76A8C4ADDD}" destId="{A8D89617-D079-422D-A4AB-BA9B7849B499}" srcOrd="9" destOrd="0" presId="urn:microsoft.com/office/officeart/2005/8/layout/cycle6"/>
    <dgm:cxn modelId="{3C5728E6-ED4E-4593-B8F5-E33F119B5124}" type="presParOf" srcId="{E164A005-FF7A-47F0-B7BB-AB76A8C4ADDD}" destId="{5D99161C-AD24-4FF3-B018-88240CDD59C2}" srcOrd="10" destOrd="0" presId="urn:microsoft.com/office/officeart/2005/8/layout/cycle6"/>
    <dgm:cxn modelId="{D9D8FE23-C3FE-4556-AE7B-2F03AF6733C6}" type="presParOf" srcId="{E164A005-FF7A-47F0-B7BB-AB76A8C4ADDD}" destId="{F9AFEF02-9E98-4C1D-823C-A6A288DF9150}" srcOrd="11" destOrd="0" presId="urn:microsoft.com/office/officeart/2005/8/layout/cycle6"/>
    <dgm:cxn modelId="{CA92095B-73DB-4C9E-BE03-4363D49BE02D}" type="presParOf" srcId="{E164A005-FF7A-47F0-B7BB-AB76A8C4ADDD}" destId="{18B4B2F1-46E3-4AB1-9C80-1FEC35EE09DE}" srcOrd="12" destOrd="0" presId="urn:microsoft.com/office/officeart/2005/8/layout/cycle6"/>
    <dgm:cxn modelId="{D2C7812D-56BB-4AA5-8297-BFEA04052163}" type="presParOf" srcId="{E164A005-FF7A-47F0-B7BB-AB76A8C4ADDD}" destId="{D390FEB9-B5C8-4984-908D-4873CB6018EC}" srcOrd="13" destOrd="0" presId="urn:microsoft.com/office/officeart/2005/8/layout/cycle6"/>
    <dgm:cxn modelId="{852A00CC-843B-4534-B10B-102406EFBBC0}" type="presParOf" srcId="{E164A005-FF7A-47F0-B7BB-AB76A8C4ADDD}" destId="{7551F14C-078D-416A-A263-69F8F6959841}" srcOrd="14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6D021-D6EB-4D8F-91D2-0746BB86607A}">
      <dsp:nvSpPr>
        <dsp:cNvPr id="0" name=""/>
        <dsp:cNvSpPr/>
      </dsp:nvSpPr>
      <dsp:spPr>
        <a:xfrm>
          <a:off x="493" y="52214"/>
          <a:ext cx="1923429" cy="115405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15 учебных предметных кабинетов, в </a:t>
          </a:r>
          <a:r>
            <a:rPr lang="ru-RU" sz="1000" kern="1200" dirty="0" err="1" smtClean="0"/>
            <a:t>т.ч</a:t>
          </a:r>
          <a:r>
            <a:rPr lang="ru-RU" sz="1000" kern="1200" dirty="0" smtClean="0"/>
            <a:t>. кабинет информатики с 12 компьютерами, в 8 кабинетах имеются компьютеры и мультимедиа (4 ученика  на 1 компьютер); </a:t>
          </a:r>
          <a:endParaRPr lang="ru-RU" sz="1000" kern="1200" dirty="0"/>
        </a:p>
      </dsp:txBody>
      <dsp:txXfrm>
        <a:off x="493" y="52214"/>
        <a:ext cx="1923429" cy="1154057"/>
      </dsp:txXfrm>
    </dsp:sp>
    <dsp:sp modelId="{20B441D5-C732-46DF-A4F3-58055FAECB64}">
      <dsp:nvSpPr>
        <dsp:cNvPr id="0" name=""/>
        <dsp:cNvSpPr/>
      </dsp:nvSpPr>
      <dsp:spPr>
        <a:xfrm>
          <a:off x="2116265" y="52214"/>
          <a:ext cx="1923429" cy="115405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имеется три  полнокомплектных кабинета: русский язык, химия, география,  один не полнокомплектный кабинет – физика; </a:t>
          </a:r>
          <a:endParaRPr lang="ru-RU" sz="1000" kern="1200" dirty="0"/>
        </a:p>
      </dsp:txBody>
      <dsp:txXfrm>
        <a:off x="2116265" y="52214"/>
        <a:ext cx="1923429" cy="1154057"/>
      </dsp:txXfrm>
    </dsp:sp>
    <dsp:sp modelId="{8ED75E88-263A-4F37-AB12-966EB85CB81F}">
      <dsp:nvSpPr>
        <dsp:cNvPr id="0" name=""/>
        <dsp:cNvSpPr/>
      </dsp:nvSpPr>
      <dsp:spPr>
        <a:xfrm>
          <a:off x="493" y="1398615"/>
          <a:ext cx="1923429" cy="1154057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* швейная мастерская и мастерская для занятий техническим трудом;</a:t>
          </a:r>
          <a:endParaRPr lang="ru-RU" sz="1000" kern="1200" dirty="0"/>
        </a:p>
      </dsp:txBody>
      <dsp:txXfrm>
        <a:off x="493" y="1398615"/>
        <a:ext cx="1923429" cy="1154057"/>
      </dsp:txXfrm>
    </dsp:sp>
    <dsp:sp modelId="{F707B792-D72D-4828-AF17-C2E18DB96640}">
      <dsp:nvSpPr>
        <dsp:cNvPr id="0" name=""/>
        <dsp:cNvSpPr/>
      </dsp:nvSpPr>
      <dsp:spPr>
        <a:xfrm>
          <a:off x="2116265" y="1398615"/>
          <a:ext cx="1923429" cy="1154057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компьютеры установлены у всех членов администрации</a:t>
          </a:r>
          <a:endParaRPr lang="ru-RU" sz="1000" kern="1200" dirty="0"/>
        </a:p>
      </dsp:txBody>
      <dsp:txXfrm>
        <a:off x="2116265" y="1398615"/>
        <a:ext cx="1923429" cy="1154057"/>
      </dsp:txXfrm>
    </dsp:sp>
    <dsp:sp modelId="{DF74128B-0FCC-4BB6-B0CE-6284BC2694F1}">
      <dsp:nvSpPr>
        <dsp:cNvPr id="0" name=""/>
        <dsp:cNvSpPr/>
      </dsp:nvSpPr>
      <dsp:spPr>
        <a:xfrm>
          <a:off x="1058379" y="2745015"/>
          <a:ext cx="1923429" cy="11540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/>
            <a:t>медиатека</a:t>
          </a:r>
          <a:r>
            <a:rPr lang="ru-RU" sz="1000" kern="1200" dirty="0" smtClean="0"/>
            <a:t> насчитывает более 150 электронных учебников и пособий, 84 видеокассеты и 33 аудиокассеты, которые активно используются на уроках и во внеурочное время; </a:t>
          </a:r>
          <a:endParaRPr lang="ru-RU" sz="1000" kern="1200" dirty="0"/>
        </a:p>
      </dsp:txBody>
      <dsp:txXfrm>
        <a:off x="1058379" y="2745015"/>
        <a:ext cx="1923429" cy="11540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3D3F8-B741-4DAD-8C2B-3DEC3E71EAE1}">
      <dsp:nvSpPr>
        <dsp:cNvPr id="0" name=""/>
        <dsp:cNvSpPr/>
      </dsp:nvSpPr>
      <dsp:spPr>
        <a:xfrm>
          <a:off x="429703" y="256833"/>
          <a:ext cx="3319081" cy="3319081"/>
        </a:xfrm>
        <a:prstGeom prst="pie">
          <a:avLst>
            <a:gd name="adj1" fmla="val 16200000"/>
            <a:gd name="adj2" fmla="val 18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i="1" kern="1200" dirty="0" smtClean="0"/>
            <a:t>Аттестация:</a:t>
          </a:r>
          <a:r>
            <a:rPr lang="ru-RU" sz="600" kern="1200" dirty="0" smtClean="0"/>
            <a:t>                   высшая категория –    2человека (11%),           первая категория   -   10 человек  (56%),              вторая категория   -    3 человека (17%),    соответствие          -    2 человека (11%),                   не имеют категории – 1человек (5,5%)  </a:t>
          </a:r>
          <a:endParaRPr lang="ru-RU" sz="600" kern="1200" dirty="0"/>
        </a:p>
      </dsp:txBody>
      <dsp:txXfrm>
        <a:off x="2178939" y="960162"/>
        <a:ext cx="1185386" cy="987822"/>
      </dsp:txXfrm>
    </dsp:sp>
    <dsp:sp modelId="{22726C3E-AC18-4DB9-AD3C-D902B3268365}">
      <dsp:nvSpPr>
        <dsp:cNvPr id="0" name=""/>
        <dsp:cNvSpPr/>
      </dsp:nvSpPr>
      <dsp:spPr>
        <a:xfrm>
          <a:off x="361346" y="375372"/>
          <a:ext cx="3319081" cy="3319081"/>
        </a:xfrm>
        <a:prstGeom prst="pie">
          <a:avLst>
            <a:gd name="adj1" fmla="val 1800000"/>
            <a:gd name="adj2" fmla="val 900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 школе работают 18  педагогов, укомплектованность штатов – 100%,  3 совместителя,  вакансий нет</a:t>
          </a:r>
          <a:endParaRPr lang="ru-RU" sz="1200" kern="1200" dirty="0"/>
        </a:p>
      </dsp:txBody>
      <dsp:txXfrm>
        <a:off x="1151604" y="2528824"/>
        <a:ext cx="1778079" cy="869283"/>
      </dsp:txXfrm>
    </dsp:sp>
    <dsp:sp modelId="{9B6E74DF-070C-4260-AF1E-E3C82745DBAE}">
      <dsp:nvSpPr>
        <dsp:cNvPr id="0" name=""/>
        <dsp:cNvSpPr/>
      </dsp:nvSpPr>
      <dsp:spPr>
        <a:xfrm>
          <a:off x="292989" y="256833"/>
          <a:ext cx="3319081" cy="3319081"/>
        </a:xfrm>
        <a:prstGeom prst="pie">
          <a:avLst>
            <a:gd name="adj1" fmla="val 9000000"/>
            <a:gd name="adj2" fmla="val 1620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Учителя своевременно проходят курсовую подготовку:  2009 год   -    12 курсовых мероприятий, 9 учителей ,    2010 год   –   18 курсовых мероприятий, 12 учителей,     2011 год   –     4 курсовых мероприятия,   4  учителя, </a:t>
          </a:r>
          <a:r>
            <a:rPr lang="ru-RU" sz="600" kern="1200" dirty="0" err="1" smtClean="0"/>
            <a:t>вебинары</a:t>
          </a:r>
          <a:r>
            <a:rPr lang="ru-RU" sz="600" kern="1200" dirty="0" smtClean="0"/>
            <a:t> – 8 учителей,       2012 год   -      9 курсовых мероприятий,   9  учителей, </a:t>
          </a:r>
          <a:r>
            <a:rPr lang="ru-RU" sz="600" kern="1200" dirty="0" err="1" smtClean="0"/>
            <a:t>вебинары</a:t>
          </a:r>
          <a:r>
            <a:rPr lang="ru-RU" sz="600" kern="1200" dirty="0" smtClean="0"/>
            <a:t> – 24 учителя</a:t>
          </a:r>
          <a:endParaRPr lang="ru-RU" sz="600" kern="1200" dirty="0"/>
        </a:p>
      </dsp:txBody>
      <dsp:txXfrm>
        <a:off x="677449" y="960162"/>
        <a:ext cx="1185386" cy="987822"/>
      </dsp:txXfrm>
    </dsp:sp>
    <dsp:sp modelId="{FD2367E8-77B0-4FB5-970C-3374BACDE72B}">
      <dsp:nvSpPr>
        <dsp:cNvPr id="0" name=""/>
        <dsp:cNvSpPr/>
      </dsp:nvSpPr>
      <dsp:spPr>
        <a:xfrm>
          <a:off x="224510" y="51366"/>
          <a:ext cx="3730015" cy="373001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945BE-F757-4185-83A7-124A3DE335C1}">
      <dsp:nvSpPr>
        <dsp:cNvPr id="0" name=""/>
        <dsp:cNvSpPr/>
      </dsp:nvSpPr>
      <dsp:spPr>
        <a:xfrm>
          <a:off x="155879" y="169695"/>
          <a:ext cx="3730015" cy="373001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99DAA-2610-4E56-ADD4-9DEF801004C4}">
      <dsp:nvSpPr>
        <dsp:cNvPr id="0" name=""/>
        <dsp:cNvSpPr/>
      </dsp:nvSpPr>
      <dsp:spPr>
        <a:xfrm>
          <a:off x="87248" y="51366"/>
          <a:ext cx="3730015" cy="373001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A4559-4158-40C3-A787-9F69FB35139A}">
      <dsp:nvSpPr>
        <dsp:cNvPr id="0" name=""/>
        <dsp:cNvSpPr/>
      </dsp:nvSpPr>
      <dsp:spPr>
        <a:xfrm>
          <a:off x="2339155" y="590153"/>
          <a:ext cx="3934964" cy="3934964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C60D4-5A22-486D-8B09-96DF5E7D9BD9}">
      <dsp:nvSpPr>
        <dsp:cNvPr id="0" name=""/>
        <dsp:cNvSpPr/>
      </dsp:nvSpPr>
      <dsp:spPr>
        <a:xfrm>
          <a:off x="2339155" y="590153"/>
          <a:ext cx="3934964" cy="3934964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D3100-BD5D-4320-A00A-C5C01A6FDEC1}">
      <dsp:nvSpPr>
        <dsp:cNvPr id="0" name=""/>
        <dsp:cNvSpPr/>
      </dsp:nvSpPr>
      <dsp:spPr>
        <a:xfrm>
          <a:off x="2374202" y="590473"/>
          <a:ext cx="3934964" cy="3934964"/>
        </a:xfrm>
        <a:prstGeom prst="blockArc">
          <a:avLst>
            <a:gd name="adj1" fmla="val 21535408"/>
            <a:gd name="adj2" fmla="val 5462695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C8C4A-E736-4130-8D62-D3B68F37477A}">
      <dsp:nvSpPr>
        <dsp:cNvPr id="0" name=""/>
        <dsp:cNvSpPr/>
      </dsp:nvSpPr>
      <dsp:spPr>
        <a:xfrm>
          <a:off x="2374190" y="589834"/>
          <a:ext cx="3934964" cy="3934964"/>
        </a:xfrm>
        <a:prstGeom prst="blockArc">
          <a:avLst>
            <a:gd name="adj1" fmla="val 16137326"/>
            <a:gd name="adj2" fmla="val 21536551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52DA0-0693-48E8-841E-62DFD290881F}">
      <dsp:nvSpPr>
        <dsp:cNvPr id="0" name=""/>
        <dsp:cNvSpPr/>
      </dsp:nvSpPr>
      <dsp:spPr>
        <a:xfrm>
          <a:off x="3212671" y="1651787"/>
          <a:ext cx="2187932" cy="181169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7030A0"/>
              </a:solidFill>
            </a:rPr>
            <a:t>Формы работы с родителями</a:t>
          </a:r>
          <a:endParaRPr lang="ru-RU" sz="2100" kern="1200" dirty="0">
            <a:solidFill>
              <a:srgbClr val="7030A0"/>
            </a:solidFill>
          </a:endParaRPr>
        </a:p>
      </dsp:txBody>
      <dsp:txXfrm>
        <a:off x="3533086" y="1917104"/>
        <a:ext cx="1547102" cy="1281063"/>
      </dsp:txXfrm>
    </dsp:sp>
    <dsp:sp modelId="{AFE4BE07-F6E4-4685-9612-B16A49198A5E}">
      <dsp:nvSpPr>
        <dsp:cNvPr id="0" name=""/>
        <dsp:cNvSpPr/>
      </dsp:nvSpPr>
      <dsp:spPr>
        <a:xfrm>
          <a:off x="3315053" y="1714"/>
          <a:ext cx="1983167" cy="126818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7030A0"/>
              </a:solidFill>
            </a:rPr>
            <a:t>.</a:t>
          </a:r>
          <a:r>
            <a:rPr lang="ru-RU" sz="1400" b="1" kern="1200" dirty="0" smtClean="0">
              <a:solidFill>
                <a:srgbClr val="002060"/>
              </a:solidFill>
            </a:rPr>
            <a:t>Родительские собрания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3605481" y="187436"/>
        <a:ext cx="1402311" cy="896744"/>
      </dsp:txXfrm>
    </dsp:sp>
    <dsp:sp modelId="{5B58EAA2-4E1C-4305-938B-0676E6787D7E}">
      <dsp:nvSpPr>
        <dsp:cNvPr id="0" name=""/>
        <dsp:cNvSpPr/>
      </dsp:nvSpPr>
      <dsp:spPr>
        <a:xfrm>
          <a:off x="5254240" y="1887754"/>
          <a:ext cx="2017864" cy="126818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Дни открытых дверей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5549749" y="2073476"/>
        <a:ext cx="1426846" cy="896744"/>
      </dsp:txXfrm>
    </dsp:sp>
    <dsp:sp modelId="{3C5D51C3-A729-4E7C-8190-E8D8C9925ED4}">
      <dsp:nvSpPr>
        <dsp:cNvPr id="0" name=""/>
        <dsp:cNvSpPr/>
      </dsp:nvSpPr>
      <dsp:spPr>
        <a:xfrm>
          <a:off x="3171951" y="3845369"/>
          <a:ext cx="2269371" cy="126818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2060"/>
              </a:solidFill>
            </a:rPr>
            <a:t>Конкурсы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3504293" y="4031091"/>
        <a:ext cx="1604687" cy="896744"/>
      </dsp:txXfrm>
    </dsp:sp>
    <dsp:sp modelId="{F5075409-F1CC-47AF-B65F-0A8BD7891C1E}">
      <dsp:nvSpPr>
        <dsp:cNvPr id="0" name=""/>
        <dsp:cNvSpPr/>
      </dsp:nvSpPr>
      <dsp:spPr>
        <a:xfrm>
          <a:off x="1331554" y="1923541"/>
          <a:ext cx="2106511" cy="12681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Совместные мероприятия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1640045" y="2109263"/>
        <a:ext cx="1489529" cy="8967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A792E-43A2-44C8-845C-F6374FE4282E}">
      <dsp:nvSpPr>
        <dsp:cNvPr id="0" name=""/>
        <dsp:cNvSpPr/>
      </dsp:nvSpPr>
      <dsp:spPr>
        <a:xfrm>
          <a:off x="2378456" y="2370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Методическая работа</a:t>
          </a:r>
          <a:endParaRPr lang="ru-RU" sz="1400" b="1" kern="1200" dirty="0"/>
        </a:p>
      </dsp:txBody>
      <dsp:txXfrm>
        <a:off x="2420816" y="44730"/>
        <a:ext cx="1250268" cy="783022"/>
      </dsp:txXfrm>
    </dsp:sp>
    <dsp:sp modelId="{A325832D-A1CB-4332-9EF7-825EEB826461}">
      <dsp:nvSpPr>
        <dsp:cNvPr id="0" name=""/>
        <dsp:cNvSpPr/>
      </dsp:nvSpPr>
      <dsp:spPr>
        <a:xfrm>
          <a:off x="1313356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409246" y="137594"/>
              </a:moveTo>
              <a:arcTo wR="1732594" hR="1732594" stAng="17579295" swAng="19599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06BE9-CF62-452B-BE63-A93A01F89C50}">
      <dsp:nvSpPr>
        <dsp:cNvPr id="0" name=""/>
        <dsp:cNvSpPr/>
      </dsp:nvSpPr>
      <dsp:spPr>
        <a:xfrm>
          <a:off x="3869944" y="1199563"/>
          <a:ext cx="1647602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Творческая группа «Поиск» </a:t>
          </a:r>
          <a:endParaRPr lang="ru-RU" sz="1400" b="1" kern="1200" dirty="0"/>
        </a:p>
      </dsp:txBody>
      <dsp:txXfrm>
        <a:off x="3912304" y="1241923"/>
        <a:ext cx="1562882" cy="783022"/>
      </dsp:txXfrm>
    </dsp:sp>
    <dsp:sp modelId="{AD26AACB-28B7-4E93-BBB0-D3BE2D76AA5F}">
      <dsp:nvSpPr>
        <dsp:cNvPr id="0" name=""/>
        <dsp:cNvSpPr/>
      </dsp:nvSpPr>
      <dsp:spPr>
        <a:xfrm>
          <a:off x="1313356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2825" y="1642133"/>
              </a:moveTo>
              <a:arcTo wR="1732594" hR="1732594" stAng="21420430" swAng="21951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D5202-E5FA-4298-9CF2-491A89F1DBF0}">
      <dsp:nvSpPr>
        <dsp:cNvPr id="0" name=""/>
        <dsp:cNvSpPr/>
      </dsp:nvSpPr>
      <dsp:spPr>
        <a:xfrm>
          <a:off x="3228020" y="3136663"/>
          <a:ext cx="1672646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Проблемные группы «Дар» </a:t>
          </a:r>
          <a:endParaRPr lang="ru-RU" sz="1400" b="1" kern="1200" dirty="0"/>
        </a:p>
      </dsp:txBody>
      <dsp:txXfrm>
        <a:off x="3270380" y="3179023"/>
        <a:ext cx="1587926" cy="783022"/>
      </dsp:txXfrm>
    </dsp:sp>
    <dsp:sp modelId="{13233FD4-2CAA-4E04-A8BD-794E075D5B9F}">
      <dsp:nvSpPr>
        <dsp:cNvPr id="0" name=""/>
        <dsp:cNvSpPr/>
      </dsp:nvSpPr>
      <dsp:spPr>
        <a:xfrm>
          <a:off x="1313356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912269" y="3455847"/>
              </a:moveTo>
              <a:arcTo wR="1732594" hR="1732594" stAng="5042854" swAng="4686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89617-D079-422D-A4AB-BA9B7849B499}">
      <dsp:nvSpPr>
        <dsp:cNvPr id="0" name=""/>
        <dsp:cNvSpPr/>
      </dsp:nvSpPr>
      <dsp:spPr>
        <a:xfrm>
          <a:off x="1067780" y="3136663"/>
          <a:ext cx="1919552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Группа передового опыта «Школа конкурсанта» </a:t>
          </a:r>
          <a:endParaRPr lang="ru-RU" sz="1400" b="1" kern="1200" dirty="0"/>
        </a:p>
      </dsp:txBody>
      <dsp:txXfrm>
        <a:off x="1110140" y="3179023"/>
        <a:ext cx="1834832" cy="783022"/>
      </dsp:txXfrm>
    </dsp:sp>
    <dsp:sp modelId="{F9AFEF02-9E98-4C1D-823C-A6A288DF9150}">
      <dsp:nvSpPr>
        <dsp:cNvPr id="0" name=""/>
        <dsp:cNvSpPr/>
      </dsp:nvSpPr>
      <dsp:spPr>
        <a:xfrm>
          <a:off x="1313356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89352" y="2691206"/>
              </a:moveTo>
              <a:arcTo wR="1732594" hR="1732594" stAng="8784456" swAng="21951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4B2F1-46E3-4AB1-9C80-1FEC35EE09DE}">
      <dsp:nvSpPr>
        <dsp:cNvPr id="0" name=""/>
        <dsp:cNvSpPr/>
      </dsp:nvSpPr>
      <dsp:spPr>
        <a:xfrm>
          <a:off x="578452" y="1199563"/>
          <a:ext cx="1639405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МО классных руководителей</a:t>
          </a:r>
          <a:endParaRPr lang="ru-RU" sz="1400" b="1" kern="1200" dirty="0"/>
        </a:p>
      </dsp:txBody>
      <dsp:txXfrm>
        <a:off x="620812" y="1241923"/>
        <a:ext cx="1554685" cy="783022"/>
      </dsp:txXfrm>
    </dsp:sp>
    <dsp:sp modelId="{7551F14C-078D-416A-A263-69F8F6959841}">
      <dsp:nvSpPr>
        <dsp:cNvPr id="0" name=""/>
        <dsp:cNvSpPr/>
      </dsp:nvSpPr>
      <dsp:spPr>
        <a:xfrm>
          <a:off x="1313356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02072" y="755102"/>
              </a:moveTo>
              <a:arcTo wR="1732594" hR="1732594" stAng="12860714" swAng="19599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124E4-0625-42D1-9757-E1FA851BB52B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D1182-2CB7-4726-ADF8-A53BB7B0BE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698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D1182-2CB7-4726-ADF8-A53BB7B0BE7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291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644443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67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0684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641475"/>
            <a:ext cx="7772400" cy="44545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D4D4D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D4D4D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45D91-CACA-42E1-A268-E55724070F95}" type="slidenum">
              <a:rPr lang="ru-RU">
                <a:solidFill>
                  <a:srgbClr val="4D4D4D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D4D4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5733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D0A63271-A0E4-4FE8-A4A4-D2007F48157D}" type="datetimeFigureOut">
              <a:rPr lang="en-US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23DAA2BE-75AA-4B97-9DCD-3C462FF67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1564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4B5D6-DDE1-4B9A-9E6E-EDABF863554C}" type="datetimeFigureOut">
              <a:rPr lang="en-US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BEEF8-BEC2-4EBC-B124-1BDADD413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3657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1FF4C8E8-DCEA-48D3-9444-C41E01643A0C}" type="datetimeFigureOut">
              <a:rPr lang="en-US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4E04DAFA-BC56-426E-9F08-FABAC3306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1109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4AD63-9BBA-4FD6-90EC-E75AA3AB269E}" type="datetimeFigureOut">
              <a:rPr lang="en-US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2006-87A9-4B9D-A593-5241C4F77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8616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24ECA-02C4-451E-AFF5-6348B4A133FD}" type="datetimeFigureOut">
              <a:rPr lang="en-US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A07B2-CBC1-459C-9564-3256A366D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8141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18C41-A987-4469-9BDB-A5366B2DE2AC}" type="datetimeFigureOut">
              <a:rPr lang="en-US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0E558-0000-4480-A37C-B313C3A14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7470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BF963-9F98-4922-A004-FB511C696ADF}" type="datetimeFigureOut">
              <a:rPr lang="en-US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AF806-3BF8-4A20-80AC-0384BC672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80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1375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8D40-EC43-477D-8E32-7DB1A7DCD729}" type="datetimeFigureOut">
              <a:rPr lang="en-US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9B4DB-812C-400F-9A01-A64F8C013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4240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856CB-606B-4916-A5C6-026482FC6201}" type="datetimeFigureOut">
              <a:rPr lang="en-US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54C3F-7043-4919-A45D-0E650F597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6856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28365-0BBE-4315-8983-5A271DC8DD8E}" type="datetimeFigureOut">
              <a:rPr lang="en-US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9D88E-6EC4-45DE-9AC4-0967D91A1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7490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F2FD7-DF94-42D5-9956-C7366B12E2F0}" type="datetimeFigureOut">
              <a:rPr lang="en-US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A7268-2DC8-4C3E-9B69-26772363E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659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85948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921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293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593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0363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04422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85107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87632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EDCAA7-5030-457C-93FD-AEE588FBA067}" type="datetimeFigureOut">
              <a:rPr lang="en-US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E7D10E-65E3-4938-B471-0FC691895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2799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5.xls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http://www.msu45.ru/upload/iblock/698/2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http://www.msu45.ru/upload/iblock/cca/1.jpg" TargetMode="Externa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  <a:latin typeface="Monotype Corsiva" pitchFamily="66" charset="0"/>
              </a:rPr>
              <a:t>Профессиональное  </a:t>
            </a:r>
            <a:br>
              <a:rPr lang="ru-RU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mtClean="0">
                <a:solidFill>
                  <a:srgbClr val="FFFF00"/>
                </a:solidFill>
                <a:latin typeface="Monotype Corsiva" pitchFamily="66" charset="0"/>
              </a:rPr>
              <a:t>портфолио </a:t>
            </a:r>
            <a:r>
              <a:rPr lang="ru-RU" smtClean="0">
                <a:solidFill>
                  <a:srgbClr val="FFFF00"/>
                </a:solidFill>
              </a:rPr>
              <a:t/>
            </a:r>
            <a:br>
              <a:rPr lang="ru-RU" smtClean="0">
                <a:solidFill>
                  <a:srgbClr val="FFFF00"/>
                </a:solidFill>
              </a:rPr>
            </a:br>
            <a:endParaRPr lang="ru-RU" smtClean="0">
              <a:solidFill>
                <a:srgbClr val="FFFF00"/>
              </a:solidFill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6" name="Picture 2" descr="BKDC53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357298"/>
            <a:ext cx="4362450" cy="364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2627313" y="5810250"/>
            <a:ext cx="6408737" cy="104775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smtClean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  <a:cs typeface="Arial" charset="0"/>
            </a:endParaRPr>
          </a:p>
        </p:txBody>
      </p:sp>
      <p:sp>
        <p:nvSpPr>
          <p:cNvPr id="8198" name="Прямоугольник 6"/>
          <p:cNvSpPr>
            <a:spLocks noChangeArrowheads="1"/>
          </p:cNvSpPr>
          <p:nvPr/>
        </p:nvSpPr>
        <p:spPr bwMode="auto">
          <a:xfrm>
            <a:off x="1187450" y="260350"/>
            <a:ext cx="6697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4D4D4D"/>
                </a:solidFill>
                <a:latin typeface="Times New Roman" pitchFamily="18" charset="0"/>
                <a:cs typeface="Arial" charset="0"/>
              </a:rPr>
              <a:t>МКОУ «Актабанская средняя общеобразовательная школа»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4D4D4D"/>
                </a:solidFill>
                <a:latin typeface="Times New Roman" pitchFamily="18" charset="0"/>
                <a:cs typeface="Arial" charset="0"/>
              </a:rPr>
              <a:t>Петуховский  район Курганская область</a:t>
            </a:r>
          </a:p>
        </p:txBody>
      </p:sp>
      <p:sp>
        <p:nvSpPr>
          <p:cNvPr id="8199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979738" y="6021388"/>
            <a:ext cx="5192712" cy="815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smtClean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200" name="WordArt 7"/>
          <p:cNvSpPr>
            <a:spLocks noChangeArrowheads="1" noChangeShapeType="1" noTextEdit="1"/>
          </p:cNvSpPr>
          <p:nvPr/>
        </p:nvSpPr>
        <p:spPr bwMode="auto">
          <a:xfrm>
            <a:off x="2979738" y="4929188"/>
            <a:ext cx="5997575" cy="15001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cs typeface="Arial" charset="0"/>
              </a:rPr>
              <a:t>Мамина Татьяна Спиридоновна</a:t>
            </a:r>
          </a:p>
        </p:txBody>
      </p:sp>
    </p:spTree>
    <p:extLst>
      <p:ext uri="{BB962C8B-B14F-4D97-AF65-F5344CB8AC3E}">
        <p14:creationId xmlns="" xmlns:p14="http://schemas.microsoft.com/office/powerpoint/2010/main" val="110313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i="1" dirty="0"/>
              <a:t> </a:t>
            </a:r>
            <a:r>
              <a:rPr lang="ru-RU" sz="2400" b="1" i="1" dirty="0"/>
              <a:t>1.4.Обеспеченность учебниками.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17411" name="Диаграмма 20"/>
          <p:cNvGraphicFramePr>
            <a:graphicFrameLocks noGrp="1"/>
          </p:cNvGraphicFramePr>
          <p:nvPr>
            <p:ph type="chart" idx="1"/>
          </p:nvPr>
        </p:nvGraphicFramePr>
        <p:xfrm>
          <a:off x="2903538" y="1028700"/>
          <a:ext cx="6291262" cy="4554538"/>
        </p:xfrm>
        <a:graphic>
          <a:graphicData uri="http://schemas.openxmlformats.org/presentationml/2006/ole">
            <p:oleObj spid="_x0000_s4103" r:id="rId3" imgW="6291617" imgH="4554107" progId="Excel.Sheet.8">
              <p:embed/>
            </p:oleObj>
          </a:graphicData>
        </a:graphic>
      </p:graphicFrame>
      <p:grpSp>
        <p:nvGrpSpPr>
          <p:cNvPr id="17412" name="Group 5"/>
          <p:cNvGrpSpPr>
            <a:grpSpLocks/>
          </p:cNvGrpSpPr>
          <p:nvPr/>
        </p:nvGrpSpPr>
        <p:grpSpPr bwMode="auto">
          <a:xfrm>
            <a:off x="-76200" y="3997325"/>
            <a:ext cx="3138488" cy="2740025"/>
            <a:chOff x="862" y="713"/>
            <a:chExt cx="3780" cy="3490"/>
          </a:xfrm>
        </p:grpSpPr>
        <p:grpSp>
          <p:nvGrpSpPr>
            <p:cNvPr id="17413" name="Group 6"/>
            <p:cNvGrpSpPr>
              <a:grpSpLocks/>
            </p:cNvGrpSpPr>
            <p:nvPr/>
          </p:nvGrpSpPr>
          <p:grpSpPr bwMode="auto">
            <a:xfrm>
              <a:off x="1082" y="2210"/>
              <a:ext cx="3406" cy="1993"/>
              <a:chOff x="1082" y="2355"/>
              <a:chExt cx="3406" cy="1993"/>
            </a:xfrm>
          </p:grpSpPr>
          <p:sp>
            <p:nvSpPr>
              <p:cNvPr id="17426" name="Freeform 7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70 w 1323"/>
                  <a:gd name="T1" fmla="*/ 367 h 1322"/>
                  <a:gd name="T2" fmla="*/ 1639 w 1323"/>
                  <a:gd name="T3" fmla="*/ 1322 h 1322"/>
                  <a:gd name="T4" fmla="*/ 1639 w 1323"/>
                  <a:gd name="T5" fmla="*/ 974 h 1322"/>
                  <a:gd name="T6" fmla="*/ 0 w 1323"/>
                  <a:gd name="T7" fmla="*/ 0 h 1322"/>
                  <a:gd name="T8" fmla="*/ 70 w 1323"/>
                  <a:gd name="T9" fmla="*/ 367 h 1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3"/>
                  <a:gd name="T16" fmla="*/ 0 h 1322"/>
                  <a:gd name="T17" fmla="*/ 1323 w 1323"/>
                  <a:gd name="T18" fmla="*/ 1322 h 1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4D4D4D"/>
                  </a:solidFill>
                  <a:cs typeface="Arial" charset="0"/>
                </a:endParaRPr>
              </a:p>
            </p:txBody>
          </p:sp>
          <p:sp>
            <p:nvSpPr>
              <p:cNvPr id="17427" name="Freeform 8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1418"/>
                  <a:gd name="T17" fmla="*/ 2083 w 2083"/>
                  <a:gd name="T18" fmla="*/ 1418 h 14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4D4D4D"/>
                  </a:solidFill>
                  <a:cs typeface="Arial" charset="0"/>
                </a:endParaRPr>
              </a:p>
            </p:txBody>
          </p:sp>
          <p:sp>
            <p:nvSpPr>
              <p:cNvPr id="17428" name="Freeform 9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6"/>
                  <a:gd name="T16" fmla="*/ 0 h 1639"/>
                  <a:gd name="T17" fmla="*/ 3406 w 3406"/>
                  <a:gd name="T18" fmla="*/ 1639 h 16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4D4D4D"/>
                  </a:solidFill>
                  <a:cs typeface="Arial" charset="0"/>
                </a:endParaRPr>
              </a:p>
            </p:txBody>
          </p:sp>
        </p:grpSp>
        <p:grpSp>
          <p:nvGrpSpPr>
            <p:cNvPr id="17414" name="Group 10"/>
            <p:cNvGrpSpPr>
              <a:grpSpLocks/>
            </p:cNvGrpSpPr>
            <p:nvPr/>
          </p:nvGrpSpPr>
          <p:grpSpPr bwMode="auto">
            <a:xfrm>
              <a:off x="1009" y="1723"/>
              <a:ext cx="3527" cy="1993"/>
              <a:chOff x="1082" y="2355"/>
              <a:chExt cx="3406" cy="1993"/>
            </a:xfrm>
          </p:grpSpPr>
          <p:sp>
            <p:nvSpPr>
              <p:cNvPr id="17423" name="Freeform 11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70 w 1323"/>
                  <a:gd name="T1" fmla="*/ 367 h 1322"/>
                  <a:gd name="T2" fmla="*/ 1639 w 1323"/>
                  <a:gd name="T3" fmla="*/ 1322 h 1322"/>
                  <a:gd name="T4" fmla="*/ 1639 w 1323"/>
                  <a:gd name="T5" fmla="*/ 974 h 1322"/>
                  <a:gd name="T6" fmla="*/ 0 w 1323"/>
                  <a:gd name="T7" fmla="*/ 0 h 1322"/>
                  <a:gd name="T8" fmla="*/ 70 w 1323"/>
                  <a:gd name="T9" fmla="*/ 367 h 1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3"/>
                  <a:gd name="T16" fmla="*/ 0 h 1322"/>
                  <a:gd name="T17" fmla="*/ 1323 w 1323"/>
                  <a:gd name="T18" fmla="*/ 1322 h 1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4D4D4D"/>
                  </a:solidFill>
                  <a:cs typeface="Arial" charset="0"/>
                </a:endParaRPr>
              </a:p>
            </p:txBody>
          </p:sp>
          <p:sp>
            <p:nvSpPr>
              <p:cNvPr id="17424" name="Freeform 12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1418"/>
                  <a:gd name="T17" fmla="*/ 2083 w 2083"/>
                  <a:gd name="T18" fmla="*/ 1418 h 14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4D4D4D"/>
                  </a:solidFill>
                  <a:cs typeface="Arial" charset="0"/>
                </a:endParaRPr>
              </a:p>
            </p:txBody>
          </p:sp>
          <p:sp>
            <p:nvSpPr>
              <p:cNvPr id="17425" name="Freeform 13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6"/>
                  <a:gd name="T16" fmla="*/ 0 h 1639"/>
                  <a:gd name="T17" fmla="*/ 3406 w 3406"/>
                  <a:gd name="T18" fmla="*/ 1639 h 16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4D4D4D"/>
                  </a:solidFill>
                  <a:cs typeface="Arial" charset="0"/>
                </a:endParaRPr>
              </a:p>
            </p:txBody>
          </p:sp>
        </p:grpSp>
        <p:grpSp>
          <p:nvGrpSpPr>
            <p:cNvPr id="17415" name="Group 14"/>
            <p:cNvGrpSpPr>
              <a:grpSpLocks/>
            </p:cNvGrpSpPr>
            <p:nvPr/>
          </p:nvGrpSpPr>
          <p:grpSpPr bwMode="auto">
            <a:xfrm>
              <a:off x="935" y="1219"/>
              <a:ext cx="3653" cy="1993"/>
              <a:chOff x="1082" y="2355"/>
              <a:chExt cx="3406" cy="1993"/>
            </a:xfrm>
          </p:grpSpPr>
          <p:sp>
            <p:nvSpPr>
              <p:cNvPr id="17420" name="Freeform 15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70 w 1323"/>
                  <a:gd name="T1" fmla="*/ 367 h 1322"/>
                  <a:gd name="T2" fmla="*/ 1639 w 1323"/>
                  <a:gd name="T3" fmla="*/ 1322 h 1322"/>
                  <a:gd name="T4" fmla="*/ 1639 w 1323"/>
                  <a:gd name="T5" fmla="*/ 974 h 1322"/>
                  <a:gd name="T6" fmla="*/ 0 w 1323"/>
                  <a:gd name="T7" fmla="*/ 0 h 1322"/>
                  <a:gd name="T8" fmla="*/ 70 w 1323"/>
                  <a:gd name="T9" fmla="*/ 367 h 1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3"/>
                  <a:gd name="T16" fmla="*/ 0 h 1322"/>
                  <a:gd name="T17" fmla="*/ 1323 w 1323"/>
                  <a:gd name="T18" fmla="*/ 1322 h 1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4D4D4D"/>
                  </a:solidFill>
                  <a:cs typeface="Arial" charset="0"/>
                </a:endParaRPr>
              </a:p>
            </p:txBody>
          </p:sp>
          <p:sp>
            <p:nvSpPr>
              <p:cNvPr id="17421" name="Freeform 16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1418"/>
                  <a:gd name="T17" fmla="*/ 2083 w 2083"/>
                  <a:gd name="T18" fmla="*/ 1418 h 14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4D4D4D"/>
                  </a:solidFill>
                  <a:cs typeface="Arial" charset="0"/>
                </a:endParaRPr>
              </a:p>
            </p:txBody>
          </p:sp>
          <p:sp>
            <p:nvSpPr>
              <p:cNvPr id="17422" name="Freeform 17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6"/>
                  <a:gd name="T16" fmla="*/ 0 h 1639"/>
                  <a:gd name="T17" fmla="*/ 3406 w 3406"/>
                  <a:gd name="T18" fmla="*/ 1639 h 16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4D4D4D"/>
                  </a:solidFill>
                  <a:cs typeface="Arial" charset="0"/>
                </a:endParaRPr>
              </a:p>
            </p:txBody>
          </p:sp>
        </p:grpSp>
        <p:grpSp>
          <p:nvGrpSpPr>
            <p:cNvPr id="17416" name="Group 18"/>
            <p:cNvGrpSpPr>
              <a:grpSpLocks/>
            </p:cNvGrpSpPr>
            <p:nvPr/>
          </p:nvGrpSpPr>
          <p:grpSpPr bwMode="auto">
            <a:xfrm>
              <a:off x="862" y="713"/>
              <a:ext cx="3780" cy="1993"/>
              <a:chOff x="1082" y="2355"/>
              <a:chExt cx="3406" cy="1993"/>
            </a:xfrm>
          </p:grpSpPr>
          <p:sp>
            <p:nvSpPr>
              <p:cNvPr id="17417" name="Freeform 19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70 w 1323"/>
                  <a:gd name="T1" fmla="*/ 367 h 1322"/>
                  <a:gd name="T2" fmla="*/ 1639 w 1323"/>
                  <a:gd name="T3" fmla="*/ 1322 h 1322"/>
                  <a:gd name="T4" fmla="*/ 1639 w 1323"/>
                  <a:gd name="T5" fmla="*/ 974 h 1322"/>
                  <a:gd name="T6" fmla="*/ 0 w 1323"/>
                  <a:gd name="T7" fmla="*/ 0 h 1322"/>
                  <a:gd name="T8" fmla="*/ 70 w 1323"/>
                  <a:gd name="T9" fmla="*/ 367 h 1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3"/>
                  <a:gd name="T16" fmla="*/ 0 h 1322"/>
                  <a:gd name="T17" fmla="*/ 1323 w 1323"/>
                  <a:gd name="T18" fmla="*/ 1322 h 1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4D4D4D"/>
                  </a:solidFill>
                  <a:cs typeface="Arial" charset="0"/>
                </a:endParaRPr>
              </a:p>
            </p:txBody>
          </p:sp>
          <p:sp>
            <p:nvSpPr>
              <p:cNvPr id="17418" name="Freeform 20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1418"/>
                  <a:gd name="T17" fmla="*/ 2083 w 2083"/>
                  <a:gd name="T18" fmla="*/ 1418 h 14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4D4D4D"/>
                  </a:solidFill>
                  <a:cs typeface="Arial" charset="0"/>
                </a:endParaRPr>
              </a:p>
            </p:txBody>
          </p:sp>
          <p:sp>
            <p:nvSpPr>
              <p:cNvPr id="17419" name="Freeform 21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6"/>
                  <a:gd name="T16" fmla="*/ 0 h 1639"/>
                  <a:gd name="T17" fmla="*/ 3406 w 3406"/>
                  <a:gd name="T18" fmla="*/ 1639 h 16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D6D6"/>
                  </a:gs>
                  <a:gs pos="100000">
                    <a:srgbClr val="F8F8F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4D4D4D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2521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260350"/>
            <a:ext cx="6553200" cy="508000"/>
          </a:xfrm>
        </p:spPr>
        <p:txBody>
          <a:bodyPr/>
          <a:lstStyle/>
          <a:p>
            <a:pPr algn="ctr">
              <a:defRPr/>
            </a:pPr>
            <a:r>
              <a:rPr lang="ru-RU" sz="2800" b="1" i="1" dirty="0">
                <a:latin typeface="+mn-lt"/>
              </a:rPr>
              <a:t>1.5.Организация питания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49154" name="Picture 2" descr="C:\Users\ш\Documents\1\Военно-патриотические\Jan20#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982"/>
          <a:stretch/>
        </p:blipFill>
        <p:spPr bwMode="auto">
          <a:xfrm>
            <a:off x="323528" y="3429000"/>
            <a:ext cx="4051524" cy="3060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aphicFrame>
        <p:nvGraphicFramePr>
          <p:cNvPr id="18436" name="Диаграмма 2"/>
          <p:cNvGraphicFramePr>
            <a:graphicFrameLocks/>
          </p:cNvGraphicFramePr>
          <p:nvPr/>
        </p:nvGraphicFramePr>
        <p:xfrm>
          <a:off x="3225800" y="641350"/>
          <a:ext cx="5718175" cy="3846513"/>
        </p:xfrm>
        <a:graphic>
          <a:graphicData uri="http://schemas.openxmlformats.org/presentationml/2006/ole">
            <p:oleObj spid="_x0000_s5127" r:id="rId4" imgW="5718544" imgH="3846909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205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u="sng" dirty="0">
                <a:solidFill>
                  <a:srgbClr val="C00000"/>
                </a:solidFill>
              </a:rPr>
              <a:t>II</a:t>
            </a:r>
            <a:r>
              <a:rPr lang="ru-RU" sz="2800" b="1" u="sng" dirty="0">
                <a:solidFill>
                  <a:srgbClr val="C00000"/>
                </a:solidFill>
              </a:rPr>
              <a:t> блок. </a:t>
            </a:r>
            <a:r>
              <a:rPr lang="ru-RU" sz="2800" b="1" u="sng" dirty="0" smtClean="0">
                <a:solidFill>
                  <a:srgbClr val="C00000"/>
                </a:solidFill>
              </a:rPr>
              <a:t/>
            </a:r>
            <a:br>
              <a:rPr lang="ru-RU" sz="2800" b="1" u="sng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>Обеспечение </a:t>
            </a:r>
            <a:r>
              <a:rPr lang="ru-RU" sz="2800" b="1" u="sng" dirty="0">
                <a:solidFill>
                  <a:srgbClr val="C00000"/>
                </a:solidFill>
              </a:rPr>
              <a:t>современных условий организации образовательного процесса.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700808"/>
            <a:ext cx="4317876" cy="669752"/>
          </a:xfrm>
        </p:spPr>
        <p:txBody>
          <a:bodyPr/>
          <a:lstStyle/>
          <a:p>
            <a:pPr algn="ctr"/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2.1.Материально-техническая база школы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763874382"/>
              </p:ext>
            </p:extLst>
          </p:nvPr>
        </p:nvGraphicFramePr>
        <p:xfrm>
          <a:off x="467544" y="2492896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813767"/>
          </a:xfrm>
        </p:spPr>
        <p:txBody>
          <a:bodyPr/>
          <a:lstStyle/>
          <a:p>
            <a:endParaRPr lang="ru-RU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2.2.Педагогические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кадры.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78827634"/>
              </p:ext>
            </p:extLst>
          </p:nvPr>
        </p:nvGraphicFramePr>
        <p:xfrm>
          <a:off x="4644008" y="2348880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76719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08720"/>
            <a:ext cx="7990656" cy="108012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n-lt"/>
              </a:rPr>
              <a:t>IV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блок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>.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+mn-lt"/>
              </a:rPr>
            </a:br>
            <a:r>
              <a:rPr lang="ru-RU" b="1" dirty="0" smtClean="0">
                <a:solidFill>
                  <a:srgbClr val="C00000"/>
                </a:solidFill>
                <a:latin typeface="+mn-lt"/>
              </a:rPr>
              <a:t>Формирование 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позитивного имиджа образовательного учреждения в местном сообществе.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/>
            </a:r>
            <a:br>
              <a:rPr lang="ru-RU" dirty="0">
                <a:solidFill>
                  <a:srgbClr val="C00000"/>
                </a:solidFill>
                <a:latin typeface="+mn-lt"/>
              </a:rPr>
            </a:b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i="1" dirty="0" smtClean="0"/>
              <a:t>     </a:t>
            </a:r>
            <a:r>
              <a:rPr lang="ru-RU" sz="2000" b="1" i="1" dirty="0"/>
              <a:t>Школа – не здание, не кабинеты…</a:t>
            </a:r>
            <a:endParaRPr lang="ru-RU" sz="2000" dirty="0"/>
          </a:p>
          <a:p>
            <a:pPr marL="0" indent="0">
              <a:buNone/>
            </a:pPr>
            <a:r>
              <a:rPr lang="ru-RU" sz="2000" b="1" i="1" dirty="0" smtClean="0"/>
              <a:t>   </a:t>
            </a:r>
            <a:r>
              <a:rPr lang="ru-RU" sz="2000" b="1" i="1" dirty="0"/>
              <a:t>Школа – это возвышенный дух, мечта, идея,  </a:t>
            </a:r>
            <a:r>
              <a:rPr lang="ru-RU" sz="2000" b="1" i="1" dirty="0" smtClean="0"/>
              <a:t>которые </a:t>
            </a:r>
            <a:r>
              <a:rPr lang="ru-RU" sz="2000" b="1" i="1" dirty="0"/>
              <a:t>увлекают сразу троих – учителя, ребенка, </a:t>
            </a:r>
            <a:r>
              <a:rPr lang="ru-RU" sz="2000" b="1" i="1" dirty="0" smtClean="0"/>
              <a:t> </a:t>
            </a:r>
            <a:r>
              <a:rPr lang="ru-RU" sz="2000" b="1" i="1" dirty="0"/>
              <a:t>родителя – и тут же реализуются.</a:t>
            </a:r>
            <a:endParaRPr lang="ru-RU" sz="2000" dirty="0"/>
          </a:p>
          <a:p>
            <a:pPr marL="0" indent="0">
              <a:buNone/>
            </a:pPr>
            <a:r>
              <a:rPr lang="ru-RU" sz="2000" b="1" i="1" dirty="0" smtClean="0"/>
              <a:t>    Если </a:t>
            </a:r>
            <a:r>
              <a:rPr lang="ru-RU" sz="2000" b="1" i="1" dirty="0"/>
              <a:t>их нет, значит, то не школа</a:t>
            </a:r>
            <a:r>
              <a:rPr lang="ru-RU" sz="2000" b="1" i="1" dirty="0" smtClean="0"/>
              <a:t>…</a:t>
            </a:r>
            <a:endParaRPr lang="ru-RU" sz="2000" dirty="0"/>
          </a:p>
          <a:p>
            <a:pPr marL="0" indent="0">
              <a:buNone/>
            </a:pPr>
            <a:r>
              <a:rPr lang="ru-RU" sz="2000" b="1" dirty="0" smtClean="0"/>
              <a:t>  </a:t>
            </a:r>
            <a:r>
              <a:rPr lang="ru-RU" sz="2000" b="1" dirty="0"/>
              <a:t>( А.А. Захаренко, народный учитель СССР)</a:t>
            </a:r>
            <a:endParaRPr lang="ru-RU" sz="2000" dirty="0"/>
          </a:p>
        </p:txBody>
      </p:sp>
      <p:pic>
        <p:nvPicPr>
          <p:cNvPr id="10242" name="Рисунок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01" y="1484784"/>
            <a:ext cx="2878138" cy="2193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2616200" cy="1790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077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464096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2400" b="1" i="1" dirty="0"/>
              <a:t>4.1. Позитивное отношение социально-окружающей среды</a:t>
            </a:r>
            <a:endParaRPr lang="ru-RU" sz="2400" dirty="0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34554859"/>
              </p:ext>
            </p:extLst>
          </p:nvPr>
        </p:nvGraphicFramePr>
        <p:xfrm>
          <a:off x="683568" y="836712"/>
          <a:ext cx="8210550" cy="5928334"/>
        </p:xfrm>
        <a:graphic>
          <a:graphicData uri="http://schemas.openxmlformats.org/drawingml/2006/table">
            <a:tbl>
              <a:tblPr/>
              <a:tblGrid>
                <a:gridCol w="369888"/>
                <a:gridCol w="2016125"/>
                <a:gridCol w="5824537"/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5745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 публикации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57450" algn="l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Цитаты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5745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8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8191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57450" algn="l"/>
                        </a:tabLs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Актабанцы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центре внимания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457450" algn="l"/>
                        </a:tabLs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…Но все же в центре внимания оказался коллектив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Актабанской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средней школы. Она - победитель национального проекта «Миллион - школе» и первая в районе получила общественную аккредитацию ТШО…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608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0" algn="l"/>
                        </a:tabLs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Актабан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0" algn="l"/>
                        </a:tabLs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Пятеро педагогов во главе с директором школы получили новые знания на курсах в Московской академии повышения квалификации и профессиональной переподготовки работников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образования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608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0" algn="l"/>
                        </a:tabLs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 становятся миллионерами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0" algn="l"/>
                        </a:tabLs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…Приятно порадовала меня местная школа 1986 года постройки, чистая, уютная. Некоторым городским  школам сто очков вперед даст…Такой не стыдно называться миллионером. 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707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0" algn="l"/>
                        </a:tabLs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Пишут летопись родного края.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0" algn="l"/>
                        </a:tabLs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районном Доме детского творчества прошел очередной конкурс исследовательских работ обучающихся в рамках краеведческой конференции «Отечество»…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Актабанские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ребята прислали лучшие работы на военную тематику «Так ковалась победа в тылу».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608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Актабане все в женских руках…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0" algn="l"/>
                        </a:tabLs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Школа у нас средняя. Большое красивое здание, самое видное и лучшее в селе. Коллектив учителей возглавляет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Л.А.Тернавская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Ее верные помощницы –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Т.С.Мамина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В.П.Шмырева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Е.Л.Петрова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профорг школы. 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71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0" algn="l"/>
                        </a:tabLs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Актабанской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школе 1 ученица окончила школу с золотой медалью. Все шесть выпускников поступили в вузы области.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628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0" algn="l"/>
                        </a:tabLs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Справка по итогам изучения инновационной деятельности (15.04.2011г)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Рассмотреть возможность расширения практического распространения опыта работы (открытые мероприятия, семинары, день открытых дверей, мастер- классы и т.д.) на муниципальном уровне.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743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грамоты, и дипломы.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середине декабря состоялась областная краеведческая конференция «Отечество»…За подготовленную исследовательскую работу отмечена ученица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К.Кузьмина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(Диплом),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Актабанская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средняя школа, а Е.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Комогорова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получила Свидетельство.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520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457450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Тема: одаренные дети.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457450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 конкурс «Ученик года», победители которого будут представлять ТШО в районе.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229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6104"/>
          </a:xfrm>
        </p:spPr>
        <p:txBody>
          <a:bodyPr/>
          <a:lstStyle/>
          <a:p>
            <a:pPr algn="ctr"/>
            <a:r>
              <a:rPr lang="ru-RU" sz="2400" b="1" dirty="0"/>
              <a:t>4.2. </a:t>
            </a:r>
            <a:r>
              <a:rPr lang="ru-RU" sz="2400" b="1" i="1" dirty="0"/>
              <a:t>Во взаимодействии с родителями</a:t>
            </a:r>
            <a:r>
              <a:rPr lang="ru-RU" sz="2400" dirty="0"/>
              <a:t> </a:t>
            </a: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1490956916"/>
              </p:ext>
            </p:extLst>
          </p:nvPr>
        </p:nvGraphicFramePr>
        <p:xfrm>
          <a:off x="323528" y="980729"/>
          <a:ext cx="8568952" cy="511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89873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i="1" dirty="0"/>
              <a:t>4.3.Анализ участия детей в научно-практических конференциях муниципального, регионального, российского уровней</a:t>
            </a:r>
            <a:endParaRPr lang="ru-RU" sz="2400" dirty="0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/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76503" cy="439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744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 </a:t>
            </a:r>
            <a:r>
              <a:rPr lang="ru-RU" sz="2400" b="1" i="1" dirty="0">
                <a:solidFill>
                  <a:schemeClr val="accent5">
                    <a:lumMod val="25000"/>
                  </a:schemeClr>
                </a:solidFill>
              </a:rPr>
              <a:t>Участие школы в конкурсах различного уровня </a:t>
            </a:r>
            <a:endParaRPr lang="ru-RU" sz="2400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11266" name="Рисунок 5" descr="C:\Documents and Settings\Admin\Мои документы\Мои рисунки\фото Л.А. Тернавская\Apr26&amp;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2124830" cy="292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11" descr="C:\Documents and Settings\Admin\Мои документы\Мои рисунки\фото Л.А. Тернавская\Apr26&amp;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026" y="3356992"/>
            <a:ext cx="204571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ttp://www.msu45.ru/upload/iblock/cca/1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339" y="2103512"/>
            <a:ext cx="3634713" cy="27260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http://www.msu45.ru/upload/iblock/698/2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42867"/>
            <a:ext cx="1714500" cy="1285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972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392088"/>
          </a:xfrm>
        </p:spPr>
        <p:txBody>
          <a:bodyPr/>
          <a:lstStyle/>
          <a:p>
            <a:pPr algn="ctr"/>
            <a:r>
              <a:rPr lang="ru-RU" sz="2400" b="1" i="1" dirty="0"/>
              <a:t>4.4.Успешность педагогической деятельности</a:t>
            </a:r>
            <a:r>
              <a:rPr lang="ru-RU" sz="2400" b="1" dirty="0"/>
              <a:t> </a:t>
            </a: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543177184"/>
              </p:ext>
            </p:extLst>
          </p:nvPr>
        </p:nvGraphicFramePr>
        <p:xfrm>
          <a:off x="179512" y="620688"/>
          <a:ext cx="8784976" cy="6111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770485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ОУ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педагогов и их Ф.И.О., опубликовавших свой опыт работы в журналах и газетах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17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МОУ «Актабанская сош» 2009г.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Сб.ИПК</a:t>
                      </a:r>
                      <a:r>
                        <a:rPr lang="ru-RU" sz="12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ПРО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1.Т.С.Мамина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научно-практическая конференция к 210-летию со дня рождения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А.С.Пушкина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«Дум высокое стремленье».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 «Мастерство 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А.С.Пушкина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пейзажиста».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u="sng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2.Т.С.Мамина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областные педагогические чтения </a:t>
                      </a:r>
                      <a:r>
                        <a:rPr lang="ru-RU" sz="12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«Методическая работа как условие непрерывного образования педагогических кадров в школе».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u="sng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3.Е.Л.Петрова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областные заочные педагогические чтения «Перспективы развития химико-биологического образования».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 «Организация исследовательской работы обучающихся по химии и биологии».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Экспресс-информация </a:t>
                      </a:r>
                      <a:r>
                        <a:rPr lang="ru-RU" sz="12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№3 ИПК и ПРО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Т.С.Мамина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«О взаимодействии ИПК и ПРО и школы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337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МОУ «Актабанская сош»   2010г.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51280" algn="l"/>
                        </a:tabLs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Сб. ИПК и ПРО	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1.Л.А.Тернавская, </a:t>
                      </a:r>
                      <a:r>
                        <a:rPr lang="ru-RU" sz="1200" u="sng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Т.С.Мамина</a:t>
                      </a:r>
                      <a:r>
                        <a:rPr lang="ru-RU" sz="1200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научно-практическая конференция «Научно-методическое сопровождение инновационной деятельности субъектов образовательного процесса».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 «Совершенствование нормативно-правовой базы ГОУО».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ru-RU" sz="1200" u="sng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Т.С.Мамина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научно-практическая конференция «Памяти павших будьте достойны».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 «Тема подвига народа в Великой Отечественной войне в контексте гуманитарного образования».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ru-RU" sz="1200" u="sng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Л.Н.Попова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научно-практическая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конференция «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Памяти павших будьте достойны».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 «Внеклассное мероприятие, посвященное 65-летию Победы в Великой Отечественной войне»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Сборник  </a:t>
                      </a:r>
                      <a:r>
                        <a:rPr lang="ru-RU" sz="12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 «Управление образования»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4.Л.И.Панафидина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муниципальные педагогические чтения. </a:t>
                      </a:r>
                      <a:r>
                        <a:rPr lang="ru-RU" sz="12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«Организация и содержание процесса развития и воспитания детей дошкольного возраста</a:t>
                      </a:r>
                      <a:r>
                        <a:rPr lang="ru-RU" sz="12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».  з</a:t>
                      </a:r>
                      <a:r>
                        <a:rPr lang="ru-RU" sz="1200" b="1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аметки </a:t>
                      </a:r>
                      <a:r>
                        <a:rPr lang="ru-RU" sz="12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районной газете «Заря»: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1.Т.С.Мамина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09.02.2010г. «В учениках видит единомышленников».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2.Т.С.Мамина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26.08.2010г.    «Творческая личность»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МКОУ «Актабанская сош»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2011г.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51280" algn="l"/>
                        </a:tabLs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Сб. ИПК и ПРО	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1200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Т.С.Мамина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Инновационные процессы в образовании: от теории к практике».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 «Организация работы педагога как условие профессионального самоопределения обучающихся в рамках ТШО».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u="sng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2.Е.Л.Петрова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Инновационные процессы в образовании: от теории к практике».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 «»Организация работы с одаренными детьми как обеспечение условий для самореализации способностей младших школьников». 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ru-RU" sz="1200" u="sng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Н.И.Серебрякова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научно-практическая конференция «Опыт и перспективы организации работы с одаренными детьми».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 «Содержание, формы, методы и технологии работы с одаренными и талантливыми детьми»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Заметки в районной газете «Заря»: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Т.С.Мамина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«Легко ли быть депутатом?» ( о сочинениях обучающихся)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881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rgbClr val="C00000"/>
                </a:solidFill>
              </a:rPr>
              <a:t>V</a:t>
            </a:r>
            <a:r>
              <a:rPr lang="ru-RU" sz="2800" b="1" u="sng" dirty="0">
                <a:solidFill>
                  <a:srgbClr val="C00000"/>
                </a:solidFill>
              </a:rPr>
              <a:t> блок. </a:t>
            </a:r>
            <a:br>
              <a:rPr lang="ru-RU" sz="2800" b="1" u="sng" dirty="0">
                <a:solidFill>
                  <a:srgbClr val="C00000"/>
                </a:solidFill>
              </a:rPr>
            </a:br>
            <a:r>
              <a:rPr lang="ru-RU" sz="2800" b="1" u="sng" dirty="0">
                <a:solidFill>
                  <a:srgbClr val="C00000"/>
                </a:solidFill>
              </a:rPr>
              <a:t>Эффективность управленческой деятельности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7548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5.1.Модель управленческой деятельности</a:t>
            </a:r>
            <a:r>
              <a:rPr lang="ru-RU" b="1" i="1" dirty="0"/>
              <a:t>.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80873796"/>
              </p:ext>
            </p:extLst>
          </p:nvPr>
        </p:nvGraphicFramePr>
        <p:xfrm>
          <a:off x="1487996" y="24208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Круговая стрелка 5"/>
          <p:cNvSpPr/>
          <p:nvPr/>
        </p:nvSpPr>
        <p:spPr>
          <a:xfrm rot="3143002">
            <a:off x="5344963" y="2700385"/>
            <a:ext cx="978408" cy="97840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руговая стрелка 6"/>
          <p:cNvSpPr/>
          <p:nvPr/>
        </p:nvSpPr>
        <p:spPr>
          <a:xfrm rot="18564467" flipH="1">
            <a:off x="2695377" y="2801394"/>
            <a:ext cx="1008112" cy="837807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rot="1029786">
            <a:off x="1869013" y="2070098"/>
            <a:ext cx="1080120" cy="429309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 rot="20959596" flipH="1">
            <a:off x="6218321" y="2118347"/>
            <a:ext cx="1023118" cy="424387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603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15888"/>
            <a:ext cx="7200900" cy="792162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C00000"/>
                </a:solidFill>
              </a:rPr>
              <a:t>Общие сведения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latin typeface="Monotype Corsiva" pitchFamily="66" charset="0"/>
                <a:cs typeface="Shruti" pitchFamily="34" charset="0"/>
              </a:rPr>
              <a:t>Мамина    Татьяна     Спиридоновна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835150" y="908050"/>
            <a:ext cx="6985000" cy="554355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1908175" y="1484312"/>
            <a:ext cx="653415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4D4D4D"/>
                </a:solidFill>
                <a:cs typeface="Arial" charset="0"/>
              </a:rPr>
              <a:t>Муниципальное казенное общеобразовательное учреждение «Актабанская средняя общеобразовательная школа»  </a:t>
            </a:r>
            <a:r>
              <a:rPr lang="ru-RU" sz="2000" b="1" dirty="0" err="1" smtClean="0">
                <a:solidFill>
                  <a:srgbClr val="4D4D4D"/>
                </a:solidFill>
                <a:cs typeface="Arial" charset="0"/>
              </a:rPr>
              <a:t>Петуховский</a:t>
            </a:r>
            <a:r>
              <a:rPr lang="ru-RU" sz="2000" b="1" dirty="0" smtClean="0">
                <a:solidFill>
                  <a:srgbClr val="4D4D4D"/>
                </a:solidFill>
                <a:cs typeface="Arial" charset="0"/>
              </a:rPr>
              <a:t> район, Курганская область</a:t>
            </a:r>
            <a:endParaRPr lang="ru-RU" sz="2000" dirty="0" smtClean="0">
              <a:solidFill>
                <a:srgbClr val="4D4D4D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4D4D4D"/>
                </a:solidFill>
                <a:cs typeface="Arial" charset="0"/>
              </a:rPr>
              <a:t> </a:t>
            </a:r>
            <a:endParaRPr lang="ru-RU" sz="2000" dirty="0" smtClean="0">
              <a:solidFill>
                <a:srgbClr val="4D4D4D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4D4D4D"/>
                </a:solidFill>
                <a:cs typeface="Arial" charset="0"/>
              </a:rPr>
              <a:t>Высшее,  Курганский государственный педагогический институт, историко-филологический факультет</a:t>
            </a:r>
            <a:endParaRPr lang="ru-RU" sz="2000" dirty="0" smtClean="0">
              <a:solidFill>
                <a:srgbClr val="4D4D4D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4D4D4D"/>
                </a:solidFill>
                <a:cs typeface="Arial" charset="0"/>
              </a:rPr>
              <a:t> </a:t>
            </a:r>
            <a:endParaRPr lang="ru-RU" sz="2000" dirty="0" smtClean="0">
              <a:solidFill>
                <a:srgbClr val="4D4D4D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4D4D4D"/>
                </a:solidFill>
                <a:cs typeface="Arial" charset="0"/>
              </a:rPr>
              <a:t>Имеющиеся награды: Отличник народного просвещения, грамота Главного управления образования, Почетная  грамота </a:t>
            </a:r>
            <a:r>
              <a:rPr lang="ru-RU" sz="2000" b="1" dirty="0" err="1" smtClean="0">
                <a:solidFill>
                  <a:srgbClr val="4D4D4D"/>
                </a:solidFill>
                <a:cs typeface="Arial" charset="0"/>
              </a:rPr>
              <a:t>Петуховской</a:t>
            </a:r>
            <a:r>
              <a:rPr lang="ru-RU" sz="2000" b="1" dirty="0" smtClean="0">
                <a:solidFill>
                  <a:srgbClr val="4D4D4D"/>
                </a:solidFill>
                <a:cs typeface="Arial" charset="0"/>
              </a:rPr>
              <a:t> районной Думы,  дипломы,  благодарность Управления образования администрации</a:t>
            </a:r>
            <a:endParaRPr lang="ru-RU" sz="2000" dirty="0" smtClean="0">
              <a:solidFill>
                <a:srgbClr val="4D4D4D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4D4D4D"/>
                </a:solidFill>
                <a:cs typeface="Arial" charset="0"/>
              </a:rPr>
              <a:t>Период представления материала: 2009  – 2012гг.</a:t>
            </a:r>
            <a:endParaRPr lang="ru-RU" sz="2000" dirty="0" smtClean="0">
              <a:solidFill>
                <a:srgbClr val="4D4D4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81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09711"/>
          </a:xfrm>
        </p:spPr>
        <p:txBody>
          <a:bodyPr/>
          <a:lstStyle/>
          <a:p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5.2.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Принципы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u="sng" dirty="0" err="1" smtClean="0"/>
              <a:t>Гуманизации</a:t>
            </a:r>
            <a:r>
              <a:rPr lang="ru-RU" dirty="0" smtClean="0"/>
              <a:t> </a:t>
            </a:r>
          </a:p>
          <a:p>
            <a:r>
              <a:rPr lang="ru-RU" i="1" u="sng" dirty="0" smtClean="0"/>
              <a:t>Вариативности</a:t>
            </a:r>
          </a:p>
          <a:p>
            <a:r>
              <a:rPr lang="ru-RU" i="1" u="sng" dirty="0" smtClean="0"/>
              <a:t>Адресности</a:t>
            </a:r>
          </a:p>
          <a:p>
            <a:r>
              <a:rPr lang="ru-RU" dirty="0" smtClean="0"/>
              <a:t> </a:t>
            </a:r>
            <a:r>
              <a:rPr lang="ru-RU" i="1" u="sng" dirty="0"/>
              <a:t>Опережающего характера образовательных программ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i="1" u="sng" dirty="0"/>
              <a:t>Разнообразие форм обучения</a:t>
            </a:r>
            <a:r>
              <a:rPr lang="ru-RU" dirty="0"/>
              <a:t>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5.3.Формы методической работы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i="1" u="sng" dirty="0"/>
              <a:t> Коллективные </a:t>
            </a:r>
            <a:endParaRPr lang="ru-RU" i="1" u="sng" dirty="0" smtClean="0"/>
          </a:p>
          <a:p>
            <a:r>
              <a:rPr lang="ru-RU" i="1" u="sng" dirty="0" smtClean="0"/>
              <a:t>Групповые</a:t>
            </a:r>
          </a:p>
          <a:p>
            <a:r>
              <a:rPr lang="ru-RU" i="1" u="sng" dirty="0" smtClean="0"/>
              <a:t>Индивидуальные</a:t>
            </a:r>
          </a:p>
          <a:p>
            <a:pPr marL="0" indent="0">
              <a:buNone/>
            </a:pPr>
            <a:r>
              <a:rPr lang="ru-RU" dirty="0" smtClean="0"/>
              <a:t>        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5.4.Методы.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i="1" u="sng" dirty="0" smtClean="0"/>
              <a:t>Анализ </a:t>
            </a:r>
            <a:r>
              <a:rPr lang="ru-RU" i="1" u="sng" dirty="0"/>
              <a:t>и  </a:t>
            </a:r>
            <a:r>
              <a:rPr lang="ru-RU" i="1" u="sng" dirty="0" smtClean="0"/>
              <a:t>планирование</a:t>
            </a:r>
          </a:p>
          <a:p>
            <a:r>
              <a:rPr lang="ru-RU" i="1" dirty="0"/>
              <a:t>Методическая диагностика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847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35824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7645">
            <a:off x="700088" y="3478213"/>
            <a:ext cx="2408237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2339975" y="404813"/>
            <a:ext cx="6553200" cy="508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765175"/>
            <a:ext cx="7643812" cy="568642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u="sng" dirty="0">
                <a:solidFill>
                  <a:srgbClr val="4D4D4D"/>
                </a:solidFill>
              </a:rPr>
              <a:t>Повышение квалификации</a:t>
            </a:r>
            <a:r>
              <a:rPr lang="ru-RU" sz="2000" dirty="0" smtClean="0">
                <a:solidFill>
                  <a:srgbClr val="4D4D4D"/>
                </a:solidFill>
              </a:rPr>
              <a:t>: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ru-RU" sz="2000" dirty="0">
              <a:solidFill>
                <a:srgbClr val="4D4D4D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>
                <a:solidFill>
                  <a:srgbClr val="4D4D4D"/>
                </a:solidFill>
              </a:rPr>
              <a:t>2000г  «Специальная педагогика и психология»,72ч. </a:t>
            </a:r>
            <a:endParaRPr lang="ru-RU" sz="2000" dirty="0" smtClean="0">
              <a:solidFill>
                <a:srgbClr val="4D4D4D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000" dirty="0">
              <a:solidFill>
                <a:srgbClr val="4D4D4D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>
                <a:solidFill>
                  <a:srgbClr val="4D4D4D"/>
                </a:solidFill>
              </a:rPr>
              <a:t>2011г «Реализация требований ФГОС в учебниках «Просвещения» по физике. УМК по физике Архимед», 6 ч</a:t>
            </a:r>
            <a:r>
              <a:rPr lang="ru-RU" sz="2000" dirty="0" smtClean="0">
                <a:solidFill>
                  <a:srgbClr val="4D4D4D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dirty="0">
              <a:solidFill>
                <a:srgbClr val="4D4D4D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>
                <a:solidFill>
                  <a:srgbClr val="4D4D4D"/>
                </a:solidFill>
              </a:rPr>
              <a:t>2011г «Новые педагогические технологии: организация и содержание проектной деятельности учащихся», 72 ч.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dirty="0">
              <a:solidFill>
                <a:srgbClr val="4D4D4D"/>
              </a:solidFill>
            </a:endParaRP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1024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4014788"/>
            <a:ext cx="2879725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1641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851275" y="836613"/>
            <a:ext cx="6553200" cy="508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4437063"/>
            <a:ext cx="7632700" cy="22320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000" u="sng" smtClean="0"/>
              <a:t> </a:t>
            </a:r>
            <a:endParaRPr lang="uk-UA" sz="2000" smtClean="0"/>
          </a:p>
        </p:txBody>
      </p:sp>
      <p:pic>
        <p:nvPicPr>
          <p:cNvPr id="11268" name="Picture 10" descr="D:\ТСМамина\фото Новая папка\Mar18$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54" t="8286"/>
          <a:stretch>
            <a:fillRect/>
          </a:stretch>
        </p:blipFill>
        <p:spPr bwMode="auto">
          <a:xfrm>
            <a:off x="565668" y="744538"/>
            <a:ext cx="21082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1" descr="D:\ТСМамина\фото Новая папка\Mar18$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07" t="7385"/>
          <a:stretch>
            <a:fillRect/>
          </a:stretch>
        </p:blipFill>
        <p:spPr bwMode="auto">
          <a:xfrm>
            <a:off x="3427413" y="814388"/>
            <a:ext cx="20891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2" descr="D:\ТСМамина\фото Новая папка\Mar18$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00" t="8733"/>
          <a:stretch>
            <a:fillRect/>
          </a:stretch>
        </p:blipFill>
        <p:spPr bwMode="auto">
          <a:xfrm>
            <a:off x="6227763" y="781050"/>
            <a:ext cx="2160587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" descr="D:\ТСМамина\фото Новая папка\Mar18$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89363"/>
            <a:ext cx="201612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6" descr="D:\ТСМамина\фото Новая папка\Mar18$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70"/>
          <a:stretch>
            <a:fillRect/>
          </a:stretch>
        </p:blipFill>
        <p:spPr bwMode="auto">
          <a:xfrm>
            <a:off x="3427413" y="3957638"/>
            <a:ext cx="2016125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7" descr="D:\ТСМамина\фото Новая папка\Mar18$0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267"/>
          <a:stretch>
            <a:fillRect/>
          </a:stretch>
        </p:blipFill>
        <p:spPr bwMode="auto">
          <a:xfrm>
            <a:off x="6588125" y="3835400"/>
            <a:ext cx="21621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3990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5175"/>
            <a:ext cx="8891588" cy="647700"/>
          </a:xfrm>
        </p:spPr>
        <p:txBody>
          <a:bodyPr/>
          <a:lstStyle/>
          <a:p>
            <a:pPr algn="ctr" eaLnBrk="1" hangingPunct="1"/>
            <a:r>
              <a:rPr lang="en-US" sz="2800" b="1" u="sng" dirty="0" smtClean="0">
                <a:solidFill>
                  <a:srgbClr val="C00000"/>
                </a:solidFill>
              </a:rPr>
              <a:t>I</a:t>
            </a:r>
            <a:r>
              <a:rPr lang="ru-RU" sz="2800" b="1" u="sng" dirty="0" smtClean="0">
                <a:solidFill>
                  <a:srgbClr val="C00000"/>
                </a:solidFill>
              </a:rPr>
              <a:t>  Блок.   </a:t>
            </a:r>
            <a:br>
              <a:rPr lang="ru-RU" sz="2800" b="1" u="sng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>Достижения   высокого качества и </a:t>
            </a:r>
            <a:br>
              <a:rPr lang="ru-RU" sz="2800" b="1" u="sng" dirty="0" smtClean="0">
                <a:solidFill>
                  <a:srgbClr val="C00000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>доступности общего образования       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uk-UA" sz="3200" b="1" dirty="0" smtClean="0">
              <a:latin typeface="Tahoma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250825" y="2274888"/>
          <a:ext cx="8785225" cy="4236533"/>
        </p:xfrm>
        <a:graphic>
          <a:graphicData uri="http://schemas.openxmlformats.org/drawingml/2006/table">
            <a:tbl>
              <a:tblPr/>
              <a:tblGrid>
                <a:gridCol w="5056188"/>
                <a:gridCol w="1160462"/>
                <a:gridCol w="1327150"/>
                <a:gridCol w="1241425"/>
              </a:tblGrid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2008-2009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2009-2010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обучающихся, не получивших в учреждении основное общее образование до достижения 15-летнего возраста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 учебно-методических комплектов одной линии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программ коррекционно-развивающего интегрированного  обучения, программ для детей, имеющих проблемы в состоянии здоровья, для одаренных детей и др.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7175" algn="l"/>
                          <a:tab pos="369888" algn="ct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7175" algn="l"/>
                          <a:tab pos="369888" algn="ct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7175" algn="l"/>
                          <a:tab pos="369888" algn="ctr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старшеклассников,  обучающихся  в профильных классах).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лицензии, разрешающей организацию предшкольного образования.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детей, обучающихся по индивидуальным учебным планам и образовательным программам.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F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педагогов, имеющих квалификационные категории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CFF"/>
                    </a:solidFill>
                  </a:tcPr>
                </a:tc>
              </a:tr>
            </a:tbl>
          </a:graphicData>
        </a:graphic>
      </p:graphicFrame>
      <p:sp>
        <p:nvSpPr>
          <p:cNvPr id="12338" name="Прямоугольник 1"/>
          <p:cNvSpPr>
            <a:spLocks noChangeArrowheads="1"/>
          </p:cNvSpPr>
          <p:nvPr/>
        </p:nvSpPr>
        <p:spPr bwMode="auto">
          <a:xfrm>
            <a:off x="179388" y="1628775"/>
            <a:ext cx="8856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smtClean="0">
                <a:solidFill>
                  <a:srgbClr val="4D4D4D"/>
                </a:solidFill>
                <a:cs typeface="Arial" charset="0"/>
              </a:rPr>
              <a:t>1.1.</a:t>
            </a:r>
            <a:r>
              <a:rPr lang="ru-RU" i="1" smtClean="0">
                <a:solidFill>
                  <a:srgbClr val="4D4D4D"/>
                </a:solidFill>
                <a:cs typeface="Arial" charset="0"/>
              </a:rPr>
              <a:t> </a:t>
            </a:r>
            <a:r>
              <a:rPr lang="ru-RU" b="1" i="1" smtClean="0">
                <a:solidFill>
                  <a:srgbClr val="4D4D4D"/>
                </a:solidFill>
                <a:cs typeface="Arial" charset="0"/>
              </a:rPr>
              <a:t>Деятельность образовательного учреждения по обеспечению доступности качественного результата</a:t>
            </a:r>
            <a:endParaRPr lang="ru-RU" smtClean="0">
              <a:solidFill>
                <a:srgbClr val="4D4D4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116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647700"/>
          </a:xfrm>
        </p:spPr>
        <p:txBody>
          <a:bodyPr/>
          <a:lstStyle/>
          <a:p>
            <a:pPr algn="ctr" eaLnBrk="1" hangingPunct="1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1.1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Уровень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обученности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и качество знаний в %.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7772400" cy="4114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endParaRPr lang="ru-RU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209" name="Group 41"/>
          <p:cNvGraphicFramePr>
            <a:graphicFrameLocks noGrp="1"/>
          </p:cNvGraphicFramePr>
          <p:nvPr/>
        </p:nvGraphicFramePr>
        <p:xfrm>
          <a:off x="285750" y="1196975"/>
          <a:ext cx="8572500" cy="1182688"/>
        </p:xfrm>
        <a:graphic>
          <a:graphicData uri="http://schemas.openxmlformats.org/drawingml/2006/table">
            <a:tbl>
              <a:tblPr/>
              <a:tblGrid>
                <a:gridCol w="1071563"/>
                <a:gridCol w="1643063"/>
                <a:gridCol w="1214438"/>
                <a:gridCol w="1428750"/>
                <a:gridCol w="1000125"/>
                <a:gridCol w="2214561"/>
              </a:tblGrid>
              <a:tr h="8169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9" marR="91439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2008-2009 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Ур.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обученности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 качество</a:t>
                      </a:r>
                    </a:p>
                  </a:txBody>
                  <a:tcPr marL="91439" marR="9143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2009-2010 г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Ур.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обученности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 качество</a:t>
                      </a:r>
                    </a:p>
                  </a:txBody>
                  <a:tcPr marL="91439" marR="9143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2010- 2011 г.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Ур.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обученности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 качество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9" marR="9143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показатель</a:t>
                      </a:r>
                    </a:p>
                  </a:txBody>
                  <a:tcPr marL="91439" marR="91439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100%</a:t>
                      </a:r>
                    </a:p>
                  </a:txBody>
                  <a:tcPr marL="91439" marR="9143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41%</a:t>
                      </a:r>
                    </a:p>
                  </a:txBody>
                  <a:tcPr marL="91439" marR="9143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100%</a:t>
                      </a:r>
                    </a:p>
                  </a:txBody>
                  <a:tcPr marL="91439" marR="9143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44%</a:t>
                      </a:r>
                    </a:p>
                  </a:txBody>
                  <a:tcPr marL="91439" marR="9143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100%                    47%</a:t>
                      </a:r>
                    </a:p>
                  </a:txBody>
                  <a:tcPr marL="91439" marR="9143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3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11601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38" name="Object 43"/>
          <p:cNvGraphicFramePr>
            <a:graphicFrameLocks noChangeAspect="1"/>
          </p:cNvGraphicFramePr>
          <p:nvPr/>
        </p:nvGraphicFramePr>
        <p:xfrm>
          <a:off x="642938" y="2500313"/>
          <a:ext cx="7643812" cy="4143375"/>
        </p:xfrm>
        <a:graphic>
          <a:graphicData uri="http://schemas.openxmlformats.org/presentationml/2006/ole">
            <p:oleObj spid="_x0000_s1032" r:id="rId4" imgW="7645047" imgH="4145639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3856127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4339" name="Объект 1"/>
          <p:cNvGraphicFramePr>
            <a:graphicFrameLocks noGrp="1"/>
          </p:cNvGraphicFramePr>
          <p:nvPr>
            <p:ph idx="1"/>
          </p:nvPr>
        </p:nvGraphicFramePr>
        <p:xfrm>
          <a:off x="633413" y="1938338"/>
          <a:ext cx="7745412" cy="4781550"/>
        </p:xfrm>
        <a:graphic>
          <a:graphicData uri="http://schemas.openxmlformats.org/presentationml/2006/ole">
            <p:oleObj spid="_x0000_s2055" r:id="rId3" imgW="7742591" imgH="4779678" progId="Excel.Shee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71463" y="493713"/>
            <a:ext cx="8785225" cy="1447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2D5CE7">
                    <a:lumMod val="75000"/>
                  </a:srgbClr>
                </a:solidFill>
                <a:cs typeface="Arial" charset="0"/>
              </a:rPr>
              <a:t>1.2. Результаты итоговой аттестации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i="1" dirty="0">
              <a:solidFill>
                <a:srgbClr val="FF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2D5CE7">
                    <a:lumMod val="75000"/>
                  </a:srgbClr>
                </a:solidFill>
                <a:cs typeface="Arial" charset="0"/>
              </a:rPr>
              <a:t>Динамика  среднего балла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2D5CE7">
                    <a:lumMod val="75000"/>
                  </a:srgbClr>
                </a:solidFill>
                <a:cs typeface="Arial" charset="0"/>
              </a:rPr>
              <a:t> Единого государственного экзамена (ЕГЭ)  за 3 года </a:t>
            </a:r>
            <a:endParaRPr lang="ru-RU" sz="2000" dirty="0">
              <a:solidFill>
                <a:srgbClr val="2D5CE7">
                  <a:lumMod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105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5363" name="Объект 1"/>
          <p:cNvGraphicFramePr>
            <a:graphicFrameLocks noGrp="1"/>
          </p:cNvGraphicFramePr>
          <p:nvPr>
            <p:ph idx="1"/>
          </p:nvPr>
        </p:nvGraphicFramePr>
        <p:xfrm>
          <a:off x="633413" y="1938338"/>
          <a:ext cx="7745412" cy="4781550"/>
        </p:xfrm>
        <a:graphic>
          <a:graphicData uri="http://schemas.openxmlformats.org/presentationml/2006/ole">
            <p:oleObj spid="_x0000_s3079" r:id="rId3" imgW="7742591" imgH="4779678" progId="Excel.Shee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6700" y="981075"/>
            <a:ext cx="87852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2D5CE7">
                    <a:lumMod val="75000"/>
                  </a:srgbClr>
                </a:solidFill>
                <a:cs typeface="Arial" charset="0"/>
              </a:rPr>
              <a:t>Динамика  среднего балла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2D5CE7">
                    <a:lumMod val="75000"/>
                  </a:srgbClr>
                </a:solidFill>
                <a:cs typeface="Arial" charset="0"/>
              </a:rPr>
              <a:t> Государственной итоговой аттестации (ГИА)  за 3 года </a:t>
            </a:r>
            <a:endParaRPr lang="ru-RU" sz="2000" dirty="0">
              <a:solidFill>
                <a:srgbClr val="2D5CE7">
                  <a:lumMod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043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611188" y="3565525"/>
            <a:ext cx="2665412" cy="1655763"/>
            <a:chOff x="2200" y="1570"/>
            <a:chExt cx="1496" cy="1496"/>
          </a:xfrm>
        </p:grpSpPr>
        <p:sp>
          <p:nvSpPr>
            <p:cNvPr id="16408" name="Oval 3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4D4D4D"/>
                </a:solidFill>
                <a:cs typeface="Arial" charset="0"/>
              </a:endParaRPr>
            </a:p>
          </p:txBody>
        </p:sp>
        <p:sp>
          <p:nvSpPr>
            <p:cNvPr id="16409" name="Oval 4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4D4D4D"/>
                </a:solidFill>
                <a:cs typeface="Arial" charset="0"/>
              </a:endParaRPr>
            </a:p>
          </p:txBody>
        </p:sp>
        <p:sp>
          <p:nvSpPr>
            <p:cNvPr id="16410" name="Oval 5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4D4D4D"/>
                </a:solidFill>
                <a:cs typeface="Arial" charset="0"/>
              </a:endParaRPr>
            </a:p>
          </p:txBody>
        </p:sp>
        <p:sp>
          <p:nvSpPr>
            <p:cNvPr id="16411" name="Oval 6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4D4D4D"/>
                </a:solidFill>
                <a:cs typeface="Arial" charset="0"/>
              </a:endParaRPr>
            </a:p>
          </p:txBody>
        </p:sp>
        <p:sp>
          <p:nvSpPr>
            <p:cNvPr id="16412" name="Oval 7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4D4D4D"/>
                </a:solidFill>
                <a:cs typeface="Arial" charset="0"/>
              </a:endParaRPr>
            </a:p>
          </p:txBody>
        </p:sp>
      </p:grpSp>
      <p:sp>
        <p:nvSpPr>
          <p:cNvPr id="10343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229600" cy="1339850"/>
          </a:xfrm>
        </p:spPr>
        <p:txBody>
          <a:bodyPr/>
          <a:lstStyle/>
          <a:p>
            <a:pPr algn="ctr">
              <a:defRPr/>
            </a:pPr>
            <a:r>
              <a:rPr lang="ru-RU" sz="2400" b="1" i="1" dirty="0">
                <a:latin typeface="+mn-lt"/>
              </a:rPr>
              <a:t>1.3.Организация подвоза обучающихся.</a:t>
            </a:r>
            <a:r>
              <a:rPr lang="ru-RU" sz="2400" dirty="0">
                <a:latin typeface="+mn-lt"/>
              </a:rPr>
              <a:t> </a:t>
            </a:r>
            <a:br>
              <a:rPr lang="ru-RU" sz="2400" dirty="0">
                <a:latin typeface="+mn-lt"/>
              </a:rPr>
            </a:br>
            <a:endParaRPr lang="ru-RU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pSp>
        <p:nvGrpSpPr>
          <p:cNvPr id="16388" name="Group 22"/>
          <p:cNvGrpSpPr>
            <a:grpSpLocks/>
          </p:cNvGrpSpPr>
          <p:nvPr/>
        </p:nvGrpSpPr>
        <p:grpSpPr bwMode="auto">
          <a:xfrm>
            <a:off x="3276600" y="4616450"/>
            <a:ext cx="2879725" cy="1728788"/>
            <a:chOff x="2200" y="1570"/>
            <a:chExt cx="1496" cy="1496"/>
          </a:xfrm>
        </p:grpSpPr>
        <p:sp>
          <p:nvSpPr>
            <p:cNvPr id="16403" name="Oval 23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4D4D4D"/>
                </a:solidFill>
                <a:cs typeface="Arial" charset="0"/>
              </a:endParaRPr>
            </a:p>
          </p:txBody>
        </p:sp>
        <p:sp>
          <p:nvSpPr>
            <p:cNvPr id="16404" name="Oval 24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4D4D4D"/>
                </a:solidFill>
                <a:cs typeface="Arial" charset="0"/>
              </a:endParaRPr>
            </a:p>
          </p:txBody>
        </p:sp>
        <p:sp>
          <p:nvSpPr>
            <p:cNvPr id="16405" name="Oval 25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4D4D4D"/>
                </a:solidFill>
                <a:cs typeface="Arial" charset="0"/>
              </a:endParaRPr>
            </a:p>
          </p:txBody>
        </p:sp>
        <p:sp>
          <p:nvSpPr>
            <p:cNvPr id="16406" name="Oval 26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4D4D4D"/>
                </a:solidFill>
                <a:cs typeface="Arial" charset="0"/>
              </a:endParaRPr>
            </a:p>
          </p:txBody>
        </p:sp>
        <p:sp>
          <p:nvSpPr>
            <p:cNvPr id="16407" name="Oval 27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4D4D4D"/>
                </a:solidFill>
                <a:cs typeface="Arial" charset="0"/>
              </a:endParaRPr>
            </a:p>
          </p:txBody>
        </p:sp>
      </p:grpSp>
      <p:sp>
        <p:nvSpPr>
          <p:cNvPr id="16389" name="Rectangle 29"/>
          <p:cNvSpPr>
            <a:spLocks noChangeArrowheads="1"/>
          </p:cNvSpPr>
          <p:nvPr/>
        </p:nvSpPr>
        <p:spPr bwMode="gray">
          <a:xfrm>
            <a:off x="584200" y="4092575"/>
            <a:ext cx="26134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с.Большое Каменное</a:t>
            </a:r>
          </a:p>
        </p:txBody>
      </p:sp>
      <p:sp>
        <p:nvSpPr>
          <p:cNvPr id="16390" name="Rectangle 31"/>
          <p:cNvSpPr>
            <a:spLocks noChangeArrowheads="1"/>
          </p:cNvSpPr>
          <p:nvPr/>
        </p:nvSpPr>
        <p:spPr bwMode="gray">
          <a:xfrm>
            <a:off x="3875088" y="5248275"/>
            <a:ext cx="1500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002060"/>
                </a:solidFill>
                <a:cs typeface="Arial" charset="0"/>
              </a:rPr>
              <a:t>д.Песьяно</a:t>
            </a:r>
            <a:r>
              <a:rPr lang="ru-RU" b="1" dirty="0" err="1" smtClean="0">
                <a:solidFill>
                  <a:srgbClr val="4D4D4D"/>
                </a:solidFill>
                <a:cs typeface="Arial" charset="0"/>
              </a:rPr>
              <a:t>е</a:t>
            </a:r>
            <a:endParaRPr lang="ru-RU" b="1" dirty="0" smtClean="0">
              <a:solidFill>
                <a:srgbClr val="4D4D4D"/>
              </a:solidFill>
              <a:cs typeface="Arial" charset="0"/>
            </a:endParaRPr>
          </a:p>
        </p:txBody>
      </p:sp>
      <p:grpSp>
        <p:nvGrpSpPr>
          <p:cNvPr id="16391" name="Group 33"/>
          <p:cNvGrpSpPr>
            <a:grpSpLocks/>
          </p:cNvGrpSpPr>
          <p:nvPr/>
        </p:nvGrpSpPr>
        <p:grpSpPr bwMode="auto">
          <a:xfrm>
            <a:off x="6122988" y="3617913"/>
            <a:ext cx="2520950" cy="1657350"/>
            <a:chOff x="2200" y="1570"/>
            <a:chExt cx="1496" cy="1496"/>
          </a:xfrm>
        </p:grpSpPr>
        <p:sp>
          <p:nvSpPr>
            <p:cNvPr id="16398" name="Oval 34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4D4D4D"/>
                </a:solidFill>
                <a:cs typeface="Arial" charset="0"/>
              </a:endParaRPr>
            </a:p>
          </p:txBody>
        </p:sp>
        <p:sp>
          <p:nvSpPr>
            <p:cNvPr id="16399" name="Oval 35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4D4D4D"/>
                </a:solidFill>
                <a:cs typeface="Arial" charset="0"/>
              </a:endParaRPr>
            </a:p>
          </p:txBody>
        </p:sp>
        <p:sp>
          <p:nvSpPr>
            <p:cNvPr id="16400" name="Oval 36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4D4D4D"/>
                </a:solidFill>
                <a:cs typeface="Arial" charset="0"/>
              </a:endParaRPr>
            </a:p>
          </p:txBody>
        </p:sp>
        <p:sp>
          <p:nvSpPr>
            <p:cNvPr id="16401" name="Oval 37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4D4D4D"/>
                </a:solidFill>
                <a:cs typeface="Arial" charset="0"/>
              </a:endParaRPr>
            </a:p>
          </p:txBody>
        </p:sp>
        <p:sp>
          <p:nvSpPr>
            <p:cNvPr id="16402" name="Oval 38"/>
            <p:cNvSpPr>
              <a:spLocks noChangeArrowheads="1"/>
            </p:cNvSpPr>
            <p:nvPr/>
          </p:nvSpPr>
          <p:spPr bwMode="gray">
            <a:xfrm>
              <a:off x="2382" y="2044"/>
              <a:ext cx="1170" cy="434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4D4D4D"/>
                </a:solidFill>
                <a:cs typeface="Arial" charset="0"/>
              </a:endParaRPr>
            </a:p>
          </p:txBody>
        </p:sp>
      </p:grpSp>
      <p:sp>
        <p:nvSpPr>
          <p:cNvPr id="16392" name="Rectangle 39"/>
          <p:cNvSpPr>
            <a:spLocks noChangeArrowheads="1"/>
          </p:cNvSpPr>
          <p:nvPr/>
        </p:nvSpPr>
        <p:spPr bwMode="gray">
          <a:xfrm>
            <a:off x="6438900" y="4092575"/>
            <a:ext cx="193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с.Пашково</a:t>
            </a:r>
          </a:p>
        </p:txBody>
      </p:sp>
      <p:pic>
        <p:nvPicPr>
          <p:cNvPr id="42" name="Рисунок 1" descr="G:\5 класс фото\РИСУН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316"/>
          <a:stretch/>
        </p:blipFill>
        <p:spPr>
          <a:xfrm>
            <a:off x="2540299" y="980728"/>
            <a:ext cx="4040188" cy="2445914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AutoShape 28"/>
          <p:cNvSpPr>
            <a:spLocks noChangeArrowheads="1"/>
          </p:cNvSpPr>
          <p:nvPr/>
        </p:nvSpPr>
        <p:spPr bwMode="auto">
          <a:xfrm>
            <a:off x="1165225" y="981075"/>
            <a:ext cx="6985000" cy="273050"/>
          </a:xfrm>
          <a:prstGeom prst="roundRect">
            <a:avLst>
              <a:gd name="adj" fmla="val 50000"/>
            </a:avLst>
          </a:prstGeom>
          <a:solidFill>
            <a:srgbClr val="FF00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МКОУ «Актабанская средняя общеобразовательная школа»</a:t>
            </a:r>
          </a:p>
        </p:txBody>
      </p:sp>
      <p:sp>
        <p:nvSpPr>
          <p:cNvPr id="16395" name="AutoShape 9"/>
          <p:cNvSpPr>
            <a:spLocks noChangeArrowheads="1"/>
          </p:cNvSpPr>
          <p:nvPr/>
        </p:nvSpPr>
        <p:spPr bwMode="gray">
          <a:xfrm>
            <a:off x="4324350" y="3167063"/>
            <a:ext cx="711200" cy="1449387"/>
          </a:xfrm>
          <a:prstGeom prst="upArrow">
            <a:avLst>
              <a:gd name="adj1" fmla="val 57296"/>
              <a:gd name="adj2" fmla="val 62874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4D4D4D"/>
              </a:solidFill>
              <a:cs typeface="Arial" charset="0"/>
            </a:endParaRPr>
          </a:p>
        </p:txBody>
      </p:sp>
      <p:sp>
        <p:nvSpPr>
          <p:cNvPr id="16396" name="AutoShape 9"/>
          <p:cNvSpPr>
            <a:spLocks noChangeArrowheads="1"/>
          </p:cNvSpPr>
          <p:nvPr/>
        </p:nvSpPr>
        <p:spPr bwMode="gray">
          <a:xfrm rot="-2862723">
            <a:off x="5370513" y="3021013"/>
            <a:ext cx="712787" cy="1449387"/>
          </a:xfrm>
          <a:prstGeom prst="upArrow">
            <a:avLst>
              <a:gd name="adj1" fmla="val 57296"/>
              <a:gd name="adj2" fmla="val 62734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4D4D4D"/>
              </a:solidFill>
              <a:cs typeface="Arial" charset="0"/>
            </a:endParaRPr>
          </a:p>
        </p:txBody>
      </p:sp>
      <p:sp>
        <p:nvSpPr>
          <p:cNvPr id="16397" name="AutoShape 9"/>
          <p:cNvSpPr>
            <a:spLocks noChangeArrowheads="1"/>
          </p:cNvSpPr>
          <p:nvPr/>
        </p:nvSpPr>
        <p:spPr bwMode="gray">
          <a:xfrm rot="2804742">
            <a:off x="3367882" y="2964656"/>
            <a:ext cx="711200" cy="1449387"/>
          </a:xfrm>
          <a:prstGeom prst="upArrow">
            <a:avLst>
              <a:gd name="adj1" fmla="val 57296"/>
              <a:gd name="adj2" fmla="val 62874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4D4D4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94528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выступление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FF0000"/>
      </a:accent2>
      <a:accent3>
        <a:srgbClr val="FFC000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FF0000"/>
    </a:accent2>
    <a:accent3>
      <a:srgbClr val="FFC000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FF0000"/>
    </a:accent2>
    <a:accent3>
      <a:srgbClr val="FFC000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1056</Words>
  <Application>Microsoft Office PowerPoint</Application>
  <PresentationFormat>Экран (4:3)</PresentationFormat>
  <Paragraphs>197</Paragraphs>
  <Slides>21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выступление</vt:lpstr>
      <vt:lpstr>Поток</vt:lpstr>
      <vt:lpstr>Лист Microsoft Office Excel 97-2003</vt:lpstr>
      <vt:lpstr>Профессиональное   портфолио  </vt:lpstr>
      <vt:lpstr>Общие сведения Мамина    Татьяна     Спиридоновна</vt:lpstr>
      <vt:lpstr>Слайд 3</vt:lpstr>
      <vt:lpstr>Слайд 4</vt:lpstr>
      <vt:lpstr>I  Блок.    Достижения   высокого качества и  доступности общего образования         </vt:lpstr>
      <vt:lpstr>  1.1. Уровень обученности и качество знаний в %. </vt:lpstr>
      <vt:lpstr>Слайд 7</vt:lpstr>
      <vt:lpstr>Слайд 8</vt:lpstr>
      <vt:lpstr>1.3.Организация подвоза обучающихся.  </vt:lpstr>
      <vt:lpstr> 1.4.Обеспеченность учебниками.</vt:lpstr>
      <vt:lpstr>1.5.Организация питания </vt:lpstr>
      <vt:lpstr>II блок.  Обеспечение современных условий организации образовательного процесса.</vt:lpstr>
      <vt:lpstr>IVблок.  Формирование позитивного имиджа образовательного учреждения в местном сообществе. </vt:lpstr>
      <vt:lpstr> 4.1. Позитивное отношение социально-окружающей среды</vt:lpstr>
      <vt:lpstr>4.2. Во взаимодействии с родителями </vt:lpstr>
      <vt:lpstr>4.3.Анализ участия детей в научно-практических конференциях муниципального, регионального, российского уровней</vt:lpstr>
      <vt:lpstr>Слайд 17</vt:lpstr>
      <vt:lpstr>4.4.Успешность педагогической деятельности 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Профессиональное   портфолио  </dc:title>
  <dc:creator>школа</dc:creator>
  <cp:lastModifiedBy>1</cp:lastModifiedBy>
  <cp:revision>19</cp:revision>
  <dcterms:created xsi:type="dcterms:W3CDTF">2012-04-18T10:50:16Z</dcterms:created>
  <dcterms:modified xsi:type="dcterms:W3CDTF">2012-05-22T05:14:22Z</dcterms:modified>
</cp:coreProperties>
</file>